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3" r:id="rId2"/>
    <p:sldId id="256" r:id="rId3"/>
    <p:sldId id="257" r:id="rId4"/>
    <p:sldId id="258" r:id="rId5"/>
    <p:sldId id="259" r:id="rId6"/>
    <p:sldId id="260"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76007"/>
    <a:srgbClr val="BD800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2/27/2026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3462" y="830025"/>
            <a:ext cx="8915399" cy="1468800"/>
          </a:xfrm>
        </p:spPr>
        <p:txBody>
          <a:bodyPr>
            <a:normAutofit/>
          </a:bodyPr>
          <a:lstStyle/>
          <a:p>
            <a:pPr algn="ctr" rtl="1"/>
            <a:r>
              <a:rPr lang="ar-JO" sz="6600" b="1" dirty="0">
                <a:solidFill>
                  <a:srgbClr val="D76007"/>
                </a:solidFill>
              </a:rPr>
              <a:t>اللغة العربية</a:t>
            </a:r>
            <a:endParaRPr lang="en-US" sz="6600" b="1" dirty="0">
              <a:solidFill>
                <a:srgbClr val="D76007"/>
              </a:solidFill>
            </a:endParaRPr>
          </a:p>
        </p:txBody>
      </p:sp>
      <p:sp>
        <p:nvSpPr>
          <p:cNvPr id="3" name="Text Placeholder 2"/>
          <p:cNvSpPr>
            <a:spLocks noGrp="1"/>
          </p:cNvSpPr>
          <p:nvPr>
            <p:ph type="body" idx="1"/>
          </p:nvPr>
        </p:nvSpPr>
        <p:spPr>
          <a:xfrm>
            <a:off x="2589212" y="4558829"/>
            <a:ext cx="8915399" cy="860400"/>
          </a:xfrm>
        </p:spPr>
        <p:txBody>
          <a:bodyPr>
            <a:normAutofit/>
          </a:bodyPr>
          <a:lstStyle/>
          <a:p>
            <a:pPr algn="ctr" rtl="1"/>
            <a:r>
              <a:rPr lang="ar-JO" sz="4800" b="1" dirty="0">
                <a:solidFill>
                  <a:schemeClr val="tx1">
                    <a:lumMod val="95000"/>
                    <a:lumOff val="5000"/>
                  </a:schemeClr>
                </a:solidFill>
              </a:rPr>
              <a:t>الفعل المجرّد والمزيد</a:t>
            </a:r>
            <a:endParaRPr lang="en-US" sz="4800" b="1" dirty="0">
              <a:solidFill>
                <a:schemeClr val="tx1">
                  <a:lumMod val="95000"/>
                  <a:lumOff val="5000"/>
                </a:schemeClr>
              </a:solidFill>
            </a:endParaRPr>
          </a:p>
        </p:txBody>
      </p:sp>
      <p:sp>
        <p:nvSpPr>
          <p:cNvPr id="4" name="TextBox 3"/>
          <p:cNvSpPr txBox="1"/>
          <p:nvPr/>
        </p:nvSpPr>
        <p:spPr>
          <a:xfrm>
            <a:off x="0" y="3158218"/>
            <a:ext cx="1514475" cy="369332"/>
          </a:xfrm>
          <a:prstGeom prst="rect">
            <a:avLst/>
          </a:prstGeom>
          <a:noFill/>
        </p:spPr>
        <p:txBody>
          <a:bodyPr wrap="square" rtlCol="0">
            <a:spAutoFit/>
          </a:bodyPr>
          <a:lstStyle/>
          <a:p>
            <a:r>
              <a:rPr lang="ar-JO" b="1" dirty="0"/>
              <a:t>أهلًا وسهلًا</a:t>
            </a:r>
            <a:endParaRPr lang="en-US" b="1" dirty="0"/>
          </a:p>
        </p:txBody>
      </p:sp>
    </p:spTree>
    <p:extLst>
      <p:ext uri="{BB962C8B-B14F-4D97-AF65-F5344CB8AC3E}">
        <p14:creationId xmlns:p14="http://schemas.microsoft.com/office/powerpoint/2010/main" val="71875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fade">
                                      <p:cBhvr>
                                        <p:cTn id="18"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43087" y="671512"/>
            <a:ext cx="9418637" cy="6186488"/>
          </a:xfrm>
        </p:spPr>
        <p:txBody>
          <a:bodyPr>
            <a:noAutofit/>
          </a:bodyPr>
          <a:lstStyle/>
          <a:p>
            <a:pPr algn="just" rtl="1">
              <a:lnSpc>
                <a:spcPct val="150000"/>
              </a:lnSpc>
            </a:pPr>
            <a:r>
              <a:rPr lang="ar-JO" sz="2000" b="1" dirty="0"/>
              <a:t>	مصعب بن عمير شخصية إسلامية سطّرت بدمها الزّكي أروع معاني البطولة على صفحات التّاريخ الإسلاميّ، وقد كان ابن عمير هذا ابنًا لأمٍ من أغنى نساء قريش ورجالها، لحق الإسلام وتَعرض كغيره من المسلمين لأذى قريشٍ واضطهادها، حبسته أمه وطردته، وبذلت في سبيل صرفه عن الدّين الجديد كل نفيس، لكنّه ظلّ مصرًا على إسلامه كبلال بن رباح وأسماء بنت أبي بكر، كلّفه الرّسول- صلّى الله عليه وسلّم – بالذهاب إلى يثرب لدعوة أهلها للإسلام، غادر الفتى مكة ومعه ابنٌ من أبناء يثرب وهو ابن زرارة، مكث مصعب بن عمير هناك فترةً استطاع فيها أن يدخلَ نفرًا من أهلها في الدّين الجديد، اشترك ابن عمير في معركة بدر، وشارك المسلمين فرصة انتصارهم على قريش، وحملَ اللواء في أُحد، وحين شاهد المسلمين يتركون الرّسول هبّ لنجدته ووقف في وجه سهام ونبال خالد بن وليد وجيشه، التي انهالت على محمد بن عبدالله، فخرّ مصعب بن عمير شهيدًا على أرض أُحد ملبيًا نداء ربه بجانب حبيبه الرّسول </a:t>
            </a:r>
            <a:br>
              <a:rPr lang="ar-JO" sz="2000" b="1" dirty="0"/>
            </a:br>
            <a:r>
              <a:rPr lang="ar-JO" sz="2000" b="1" dirty="0"/>
              <a:t>– صلّى الله عليه وسلّم- . </a:t>
            </a:r>
            <a:endParaRPr lang="en-US" sz="2000" b="1" dirty="0"/>
          </a:p>
        </p:txBody>
      </p:sp>
      <p:sp>
        <p:nvSpPr>
          <p:cNvPr id="4" name="TextBox 3"/>
          <p:cNvSpPr txBox="1"/>
          <p:nvPr/>
        </p:nvSpPr>
        <p:spPr>
          <a:xfrm>
            <a:off x="214312" y="4457700"/>
            <a:ext cx="1071563" cy="461665"/>
          </a:xfrm>
          <a:prstGeom prst="rect">
            <a:avLst/>
          </a:prstGeom>
          <a:noFill/>
        </p:spPr>
        <p:txBody>
          <a:bodyPr wrap="square" rtlCol="0">
            <a:spAutoFit/>
          </a:bodyPr>
          <a:lstStyle/>
          <a:p>
            <a:pPr algn="ctr"/>
            <a:r>
              <a:rPr lang="ar-JO" sz="2400" b="1" dirty="0"/>
              <a:t>اقرأ </a:t>
            </a:r>
            <a:endParaRPr lang="en-US" sz="2400" b="1" dirty="0"/>
          </a:p>
        </p:txBody>
      </p:sp>
    </p:spTree>
    <p:extLst>
      <p:ext uri="{BB962C8B-B14F-4D97-AF65-F5344CB8AC3E}">
        <p14:creationId xmlns:p14="http://schemas.microsoft.com/office/powerpoint/2010/main" val="4151950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6" presetClass="emph" presetSubtype="0" fill="hold" grpId="0" nodeType="clickEffect">
                                  <p:stCondLst>
                                    <p:cond delay="0"/>
                                  </p:stCondLst>
                                  <p:iterate type="lt">
                                    <p:tmPct val="10000"/>
                                  </p:iterate>
                                  <p:childTnLst>
                                    <p:animScale>
                                      <p:cBhvr>
                                        <p:cTn id="14" dur="250" autoRev="1" fill="hold">
                                          <p:stCondLst>
                                            <p:cond delay="0"/>
                                          </p:stCondLst>
                                        </p:cTn>
                                        <p:tgtEl>
                                          <p:spTgt spid="4"/>
                                        </p:tgtEl>
                                      </p:cBhvr>
                                      <p:to x="80000" y="100000"/>
                                    </p:animScale>
                                    <p:anim by="(#ppt_w*0.10)" calcmode="lin" valueType="num">
                                      <p:cBhvr>
                                        <p:cTn id="15" dur="250" autoRev="1" fill="hold">
                                          <p:stCondLst>
                                            <p:cond delay="0"/>
                                          </p:stCondLst>
                                        </p:cTn>
                                        <p:tgtEl>
                                          <p:spTgt spid="4"/>
                                        </p:tgtEl>
                                        <p:attrNameLst>
                                          <p:attrName>ppt_x</p:attrName>
                                        </p:attrNameLst>
                                      </p:cBhvr>
                                    </p:anim>
                                    <p:anim by="(-#ppt_w*0.10)" calcmode="lin" valueType="num">
                                      <p:cBhvr>
                                        <p:cTn id="16" dur="250" autoRev="1" fill="hold">
                                          <p:stCondLst>
                                            <p:cond delay="0"/>
                                          </p:stCondLst>
                                        </p:cTn>
                                        <p:tgtEl>
                                          <p:spTgt spid="4"/>
                                        </p:tgtEl>
                                        <p:attrNameLst>
                                          <p:attrName>ppt_y</p:attrName>
                                        </p:attrNameLst>
                                      </p:cBhvr>
                                    </p:anim>
                                    <p:animRot by="-480000">
                                      <p:cBhvr>
                                        <p:cTn id="17" dur="250" autoRev="1" fill="hold">
                                          <p:stCondLst>
                                            <p:cond delay="0"/>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758843"/>
            <a:ext cx="8911687" cy="1280890"/>
          </a:xfrm>
        </p:spPr>
        <p:txBody>
          <a:bodyPr>
            <a:normAutofit/>
          </a:bodyPr>
          <a:lstStyle/>
          <a:p>
            <a:pPr marL="342900" indent="-342900" algn="r" rtl="1">
              <a:buFont typeface="Wingdings" panose="05000000000000000000" pitchFamily="2" charset="2"/>
              <a:buChar char="§"/>
            </a:pPr>
            <a:r>
              <a:rPr lang="ar-JO" sz="2000" b="1" dirty="0"/>
              <a:t>ما موقف والدة مصعب من دخوله الإسلام؟</a:t>
            </a:r>
            <a:br>
              <a:rPr lang="ar-JO" sz="2000" b="1" dirty="0"/>
            </a:br>
            <a:br>
              <a:rPr lang="ar-JO" sz="2000" b="1" dirty="0"/>
            </a:br>
            <a:r>
              <a:rPr lang="ar-JO" sz="2000" b="1" dirty="0"/>
              <a:t> </a:t>
            </a:r>
            <a:endParaRPr lang="en-US" sz="2000" b="1" dirty="0"/>
          </a:p>
        </p:txBody>
      </p:sp>
      <p:sp>
        <p:nvSpPr>
          <p:cNvPr id="3" name="Content Placeholder 2"/>
          <p:cNvSpPr>
            <a:spLocks noGrp="1"/>
          </p:cNvSpPr>
          <p:nvPr>
            <p:ph idx="1"/>
          </p:nvPr>
        </p:nvSpPr>
        <p:spPr>
          <a:xfrm>
            <a:off x="2589212" y="2480976"/>
            <a:ext cx="8915400" cy="909638"/>
          </a:xfrm>
        </p:spPr>
        <p:txBody>
          <a:bodyPr>
            <a:normAutofit/>
          </a:bodyPr>
          <a:lstStyle/>
          <a:p>
            <a:pPr algn="r" rtl="1">
              <a:buClrTx/>
              <a:buFont typeface="Wingdings" panose="05000000000000000000" pitchFamily="2" charset="2"/>
              <a:buChar char="§"/>
            </a:pPr>
            <a:r>
              <a:rPr lang="ar-JO" sz="2000" b="1" dirty="0">
                <a:solidFill>
                  <a:schemeClr val="tx1"/>
                </a:solidFill>
              </a:rPr>
              <a:t>ما الدّور الذي قام به مصعب في يثرب؟</a:t>
            </a:r>
          </a:p>
          <a:p>
            <a:pPr marL="0" indent="0" algn="r" rtl="1">
              <a:buNone/>
            </a:pPr>
            <a:r>
              <a:rPr lang="ar-JO" sz="2000" b="1" dirty="0">
                <a:solidFill>
                  <a:schemeClr val="tx1"/>
                </a:solidFill>
              </a:rPr>
              <a:t> </a:t>
            </a:r>
            <a:endParaRPr lang="en-US" sz="2000" b="1" dirty="0">
              <a:solidFill>
                <a:schemeClr val="tx1"/>
              </a:solidFill>
            </a:endParaRPr>
          </a:p>
        </p:txBody>
      </p:sp>
      <p:sp>
        <p:nvSpPr>
          <p:cNvPr id="4" name="TextBox 3"/>
          <p:cNvSpPr txBox="1"/>
          <p:nvPr/>
        </p:nvSpPr>
        <p:spPr>
          <a:xfrm>
            <a:off x="242888" y="693932"/>
            <a:ext cx="957262" cy="523220"/>
          </a:xfrm>
          <a:prstGeom prst="rect">
            <a:avLst/>
          </a:prstGeom>
          <a:noFill/>
        </p:spPr>
        <p:txBody>
          <a:bodyPr wrap="square" rtlCol="0">
            <a:spAutoFit/>
          </a:bodyPr>
          <a:lstStyle/>
          <a:p>
            <a:pPr algn="ctr" rtl="1"/>
            <a:r>
              <a:rPr lang="ar-JO" sz="2800" b="1" dirty="0"/>
              <a:t>أجب </a:t>
            </a:r>
            <a:endParaRPr lang="en-US" sz="2800" b="1" dirty="0"/>
          </a:p>
        </p:txBody>
      </p:sp>
      <p:sp>
        <p:nvSpPr>
          <p:cNvPr id="5" name="TextBox 4"/>
          <p:cNvSpPr txBox="1"/>
          <p:nvPr/>
        </p:nvSpPr>
        <p:spPr>
          <a:xfrm>
            <a:off x="5303837" y="3341948"/>
            <a:ext cx="6200775" cy="707886"/>
          </a:xfrm>
          <a:prstGeom prst="rect">
            <a:avLst/>
          </a:prstGeom>
          <a:noFill/>
        </p:spPr>
        <p:txBody>
          <a:bodyPr wrap="square" rtlCol="0">
            <a:spAutoFit/>
          </a:bodyPr>
          <a:lstStyle/>
          <a:p>
            <a:pPr marL="342900" indent="-342900" algn="r" rtl="1">
              <a:buFont typeface="Wingdings" panose="05000000000000000000" pitchFamily="2" charset="2"/>
              <a:buChar char="§"/>
            </a:pPr>
            <a:r>
              <a:rPr lang="ar-JO" sz="2000" b="1" dirty="0"/>
              <a:t>صف استشهاد  مصعب في أُحد.</a:t>
            </a:r>
            <a:endParaRPr lang="en-US" sz="2000" b="1" dirty="0"/>
          </a:p>
          <a:p>
            <a:pPr algn="r" rtl="1"/>
            <a:endParaRPr lang="en-US" sz="2000" b="1" dirty="0"/>
          </a:p>
        </p:txBody>
      </p:sp>
      <p:sp>
        <p:nvSpPr>
          <p:cNvPr id="8" name="TextBox 7"/>
          <p:cNvSpPr txBox="1"/>
          <p:nvPr/>
        </p:nvSpPr>
        <p:spPr>
          <a:xfrm>
            <a:off x="4318000" y="4751206"/>
            <a:ext cx="7186612" cy="400110"/>
          </a:xfrm>
          <a:prstGeom prst="rect">
            <a:avLst/>
          </a:prstGeom>
          <a:noFill/>
        </p:spPr>
        <p:txBody>
          <a:bodyPr wrap="square" rtlCol="0">
            <a:spAutoFit/>
          </a:bodyPr>
          <a:lstStyle/>
          <a:p>
            <a:pPr marL="342900" indent="-342900" algn="r" rtl="1">
              <a:buFont typeface="Wingdings" panose="05000000000000000000" pitchFamily="2" charset="2"/>
              <a:buChar char="§"/>
            </a:pPr>
            <a:r>
              <a:rPr lang="ar-JO" sz="2000" b="1" dirty="0"/>
              <a:t>ما هي التّضحيات التي قدمها مصعب بن عمير للإسلام؟</a:t>
            </a:r>
            <a:endParaRPr lang="en-US" sz="2000" b="1" dirty="0"/>
          </a:p>
        </p:txBody>
      </p:sp>
      <p:sp>
        <p:nvSpPr>
          <p:cNvPr id="6" name="TextBox 5"/>
          <p:cNvSpPr txBox="1"/>
          <p:nvPr/>
        </p:nvSpPr>
        <p:spPr>
          <a:xfrm>
            <a:off x="6061074" y="5410425"/>
            <a:ext cx="5443538" cy="400110"/>
          </a:xfrm>
          <a:prstGeom prst="rect">
            <a:avLst/>
          </a:prstGeom>
          <a:noFill/>
        </p:spPr>
        <p:txBody>
          <a:bodyPr wrap="square" rtlCol="0">
            <a:spAutoFit/>
          </a:bodyPr>
          <a:lstStyle/>
          <a:p>
            <a:pPr marL="285750" indent="-285750" algn="r" rtl="1">
              <a:buFont typeface="Wingdings" panose="05000000000000000000" pitchFamily="2" charset="2"/>
              <a:buChar char="§"/>
            </a:pPr>
            <a:r>
              <a:rPr lang="ar-JO" sz="2000" b="1" dirty="0"/>
              <a:t>ما اسم المدن التي ذُكرت في النّص؟</a:t>
            </a:r>
            <a:endParaRPr lang="en-US" sz="2000" b="1" dirty="0"/>
          </a:p>
        </p:txBody>
      </p:sp>
      <p:sp>
        <p:nvSpPr>
          <p:cNvPr id="7" name="TextBox 6"/>
          <p:cNvSpPr txBox="1"/>
          <p:nvPr/>
        </p:nvSpPr>
        <p:spPr>
          <a:xfrm>
            <a:off x="4729163" y="997667"/>
            <a:ext cx="6775449" cy="400110"/>
          </a:xfrm>
          <a:prstGeom prst="rect">
            <a:avLst/>
          </a:prstGeom>
          <a:noFill/>
        </p:spPr>
        <p:txBody>
          <a:bodyPr wrap="square" rtlCol="0">
            <a:spAutoFit/>
          </a:bodyPr>
          <a:lstStyle/>
          <a:p>
            <a:pPr marL="342900" indent="-342900" algn="r" rtl="1">
              <a:buFont typeface="Wingdings" panose="05000000000000000000" pitchFamily="2" charset="2"/>
              <a:buChar char="§"/>
            </a:pPr>
            <a:r>
              <a:rPr lang="ar-JO" sz="2000" b="1" dirty="0"/>
              <a:t>ما اسم الصّحابيّ الذي يتحدّث عنه النّص السّابق؟</a:t>
            </a:r>
            <a:endParaRPr lang="en-US" sz="2000" b="1" dirty="0"/>
          </a:p>
        </p:txBody>
      </p:sp>
      <p:sp>
        <p:nvSpPr>
          <p:cNvPr id="9" name="TextBox 8"/>
          <p:cNvSpPr txBox="1"/>
          <p:nvPr/>
        </p:nvSpPr>
        <p:spPr>
          <a:xfrm>
            <a:off x="4060824" y="4084880"/>
            <a:ext cx="7443788" cy="400110"/>
          </a:xfrm>
          <a:prstGeom prst="rect">
            <a:avLst/>
          </a:prstGeom>
          <a:noFill/>
        </p:spPr>
        <p:txBody>
          <a:bodyPr wrap="square" rtlCol="0">
            <a:spAutoFit/>
          </a:bodyPr>
          <a:lstStyle/>
          <a:p>
            <a:pPr marL="342900" indent="-342900" algn="r" rtl="1">
              <a:buFont typeface="Wingdings" panose="05000000000000000000" pitchFamily="2" charset="2"/>
              <a:buChar char="§"/>
            </a:pPr>
            <a:r>
              <a:rPr lang="ar-JO" sz="2000" b="1" dirty="0"/>
              <a:t>ما هي المعارك التي شارك بها مصعب بن عمير؟</a:t>
            </a:r>
            <a:endParaRPr lang="en-US" sz="2000" b="1" dirty="0"/>
          </a:p>
        </p:txBody>
      </p:sp>
    </p:spTree>
    <p:extLst>
      <p:ext uri="{BB962C8B-B14F-4D97-AF65-F5344CB8AC3E}">
        <p14:creationId xmlns:p14="http://schemas.microsoft.com/office/powerpoint/2010/main" val="3937673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4"/>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1000"/>
                                        <p:tgtEl>
                                          <p:spTgt spid="7"/>
                                        </p:tgtEl>
                                      </p:cBhvr>
                                    </p:animEffect>
                                    <p:anim calcmode="lin" valueType="num">
                                      <p:cBhvr>
                                        <p:cTn id="12" dur="1000" fill="hold"/>
                                        <p:tgtEl>
                                          <p:spTgt spid="7"/>
                                        </p:tgtEl>
                                        <p:attrNameLst>
                                          <p:attrName>ppt_x</p:attrName>
                                        </p:attrNameLst>
                                      </p:cBhvr>
                                      <p:tavLst>
                                        <p:tav tm="0">
                                          <p:val>
                                            <p:strVal val="#ppt_x"/>
                                          </p:val>
                                        </p:tav>
                                        <p:tav tm="100000">
                                          <p:val>
                                            <p:strVal val="#ppt_x"/>
                                          </p:val>
                                        </p:tav>
                                      </p:tavLst>
                                    </p:anim>
                                    <p:anim calcmode="lin" valueType="num">
                                      <p:cBhvr>
                                        <p:cTn id="1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p:cTn id="18" dur="500" fill="hold"/>
                                        <p:tgtEl>
                                          <p:spTgt spid="2"/>
                                        </p:tgtEl>
                                        <p:attrNameLst>
                                          <p:attrName>ppt_w</p:attrName>
                                        </p:attrNameLst>
                                      </p:cBhvr>
                                      <p:tavLst>
                                        <p:tav tm="0">
                                          <p:val>
                                            <p:fltVal val="0"/>
                                          </p:val>
                                        </p:tav>
                                        <p:tav tm="100000">
                                          <p:val>
                                            <p:strVal val="#ppt_w"/>
                                          </p:val>
                                        </p:tav>
                                      </p:tavLst>
                                    </p:anim>
                                    <p:anim calcmode="lin" valueType="num">
                                      <p:cBhvr>
                                        <p:cTn id="19" dur="500" fill="hold"/>
                                        <p:tgtEl>
                                          <p:spTgt spid="2"/>
                                        </p:tgtEl>
                                        <p:attrNameLst>
                                          <p:attrName>ppt_h</p:attrName>
                                        </p:attrNameLst>
                                      </p:cBhvr>
                                      <p:tavLst>
                                        <p:tav tm="0">
                                          <p:val>
                                            <p:fltVal val="0"/>
                                          </p:val>
                                        </p:tav>
                                        <p:tav tm="100000">
                                          <p:val>
                                            <p:strVal val="#ppt_h"/>
                                          </p:val>
                                        </p:tav>
                                      </p:tavLst>
                                    </p:anim>
                                    <p:animEffect transition="in" filter="fade">
                                      <p:cBhvr>
                                        <p:cTn id="20" dur="500"/>
                                        <p:tgtEl>
                                          <p:spTgt spid="2"/>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additive="base">
                                        <p:cTn id="2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 calcmode="lin" valueType="num">
                                      <p:cBhvr additive="base">
                                        <p:cTn id="3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fade">
                                      <p:cBhvr>
                                        <p:cTn id="37" dur="500"/>
                                        <p:tgtEl>
                                          <p:spTgt spid="5"/>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circle(in)">
                                      <p:cBhvr>
                                        <p:cTn id="42" dur="2000"/>
                                        <p:tgtEl>
                                          <p:spTgt spid="9"/>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 calcmode="lin" valueType="num">
                                      <p:cBhvr>
                                        <p:cTn id="47" dur="1000" fill="hold"/>
                                        <p:tgtEl>
                                          <p:spTgt spid="8"/>
                                        </p:tgtEl>
                                        <p:attrNameLst>
                                          <p:attrName>ppt_w</p:attrName>
                                        </p:attrNameLst>
                                      </p:cBhvr>
                                      <p:tavLst>
                                        <p:tav tm="0">
                                          <p:val>
                                            <p:fltVal val="0"/>
                                          </p:val>
                                        </p:tav>
                                        <p:tav tm="100000">
                                          <p:val>
                                            <p:strVal val="#ppt_w"/>
                                          </p:val>
                                        </p:tav>
                                      </p:tavLst>
                                    </p:anim>
                                    <p:anim calcmode="lin" valueType="num">
                                      <p:cBhvr>
                                        <p:cTn id="48" dur="1000" fill="hold"/>
                                        <p:tgtEl>
                                          <p:spTgt spid="8"/>
                                        </p:tgtEl>
                                        <p:attrNameLst>
                                          <p:attrName>ppt_h</p:attrName>
                                        </p:attrNameLst>
                                      </p:cBhvr>
                                      <p:tavLst>
                                        <p:tav tm="0">
                                          <p:val>
                                            <p:fltVal val="0"/>
                                          </p:val>
                                        </p:tav>
                                        <p:tav tm="100000">
                                          <p:val>
                                            <p:strVal val="#ppt_h"/>
                                          </p:val>
                                        </p:tav>
                                      </p:tavLst>
                                    </p:anim>
                                    <p:anim calcmode="lin" valueType="num">
                                      <p:cBhvr>
                                        <p:cTn id="49" dur="1000" fill="hold"/>
                                        <p:tgtEl>
                                          <p:spTgt spid="8"/>
                                        </p:tgtEl>
                                        <p:attrNameLst>
                                          <p:attrName>style.rotation</p:attrName>
                                        </p:attrNameLst>
                                      </p:cBhvr>
                                      <p:tavLst>
                                        <p:tav tm="0">
                                          <p:val>
                                            <p:fltVal val="90"/>
                                          </p:val>
                                        </p:tav>
                                        <p:tav tm="100000">
                                          <p:val>
                                            <p:fltVal val="0"/>
                                          </p:val>
                                        </p:tav>
                                      </p:tavLst>
                                    </p:anim>
                                    <p:animEffect transition="in" filter="fade">
                                      <p:cBhvr>
                                        <p:cTn id="50" dur="1000"/>
                                        <p:tgtEl>
                                          <p:spTgt spid="8"/>
                                        </p:tgtEl>
                                      </p:cBhvr>
                                    </p:animEffect>
                                  </p:childTnLst>
                                </p:cTn>
                              </p:par>
                            </p:childTnLst>
                          </p:cTn>
                        </p:par>
                      </p:childTnLst>
                    </p:cTn>
                  </p:par>
                  <p:par>
                    <p:cTn id="51" fill="hold">
                      <p:stCondLst>
                        <p:cond delay="indefinite"/>
                      </p:stCondLst>
                      <p:childTnLst>
                        <p:par>
                          <p:cTn id="52" fill="hold">
                            <p:stCondLst>
                              <p:cond delay="0"/>
                            </p:stCondLst>
                            <p:childTnLst>
                              <p:par>
                                <p:cTn id="53" presetID="14" presetClass="entr" presetSubtype="10" fill="hold" grpId="0" nodeType="clickEffect">
                                  <p:stCondLst>
                                    <p:cond delay="0"/>
                                  </p:stCondLst>
                                  <p:childTnLst>
                                    <p:set>
                                      <p:cBhvr>
                                        <p:cTn id="54" dur="1" fill="hold">
                                          <p:stCondLst>
                                            <p:cond delay="0"/>
                                          </p:stCondLst>
                                        </p:cTn>
                                        <p:tgtEl>
                                          <p:spTgt spid="6"/>
                                        </p:tgtEl>
                                        <p:attrNameLst>
                                          <p:attrName>style.visibility</p:attrName>
                                        </p:attrNameLst>
                                      </p:cBhvr>
                                      <p:to>
                                        <p:strVal val="visible"/>
                                      </p:to>
                                    </p:set>
                                    <p:animEffect transition="in" filter="randombar(horizontal)">
                                      <p:cBhvr>
                                        <p:cTn id="5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P spid="8" grpId="0"/>
      <p:bldP spid="6" grpId="0"/>
      <p:bldP spid="7"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04640"/>
          </a:xfrm>
        </p:spPr>
        <p:txBody>
          <a:bodyPr/>
          <a:lstStyle/>
          <a:p>
            <a:pPr algn="r" rtl="1"/>
            <a:r>
              <a:rPr lang="ar-JO" b="1" dirty="0"/>
              <a:t>استخرج من النص السّابق:</a:t>
            </a:r>
            <a:endParaRPr lang="en-US" b="1" dirty="0"/>
          </a:p>
        </p:txBody>
      </p:sp>
      <p:sp>
        <p:nvSpPr>
          <p:cNvPr id="3" name="Content Placeholder 2"/>
          <p:cNvSpPr>
            <a:spLocks noGrp="1"/>
          </p:cNvSpPr>
          <p:nvPr>
            <p:ph idx="1"/>
          </p:nvPr>
        </p:nvSpPr>
        <p:spPr>
          <a:xfrm>
            <a:off x="6729412" y="1614488"/>
            <a:ext cx="4775199" cy="4296734"/>
          </a:xfrm>
        </p:spPr>
        <p:txBody>
          <a:bodyPr>
            <a:normAutofit/>
          </a:bodyPr>
          <a:lstStyle/>
          <a:p>
            <a:pPr algn="r" rtl="1"/>
            <a:r>
              <a:rPr lang="ar-JO" sz="2000" b="1" dirty="0">
                <a:solidFill>
                  <a:schemeClr val="tx1"/>
                </a:solidFill>
              </a:rPr>
              <a:t>جمع مذكر سالم</a:t>
            </a:r>
          </a:p>
          <a:p>
            <a:pPr algn="r" rtl="1"/>
            <a:r>
              <a:rPr lang="ar-JO" sz="2000" b="1" dirty="0">
                <a:solidFill>
                  <a:schemeClr val="tx1"/>
                </a:solidFill>
              </a:rPr>
              <a:t>فعل من الأفعال الخمسة</a:t>
            </a:r>
          </a:p>
          <a:p>
            <a:pPr algn="r" rtl="1"/>
            <a:r>
              <a:rPr lang="ar-JO" sz="2000" b="1" dirty="0">
                <a:solidFill>
                  <a:schemeClr val="tx1"/>
                </a:solidFill>
              </a:rPr>
              <a:t>اسم مقصور</a:t>
            </a:r>
          </a:p>
          <a:p>
            <a:pPr algn="r" rtl="1"/>
            <a:r>
              <a:rPr lang="ar-JO" sz="2000" b="1" dirty="0">
                <a:solidFill>
                  <a:schemeClr val="tx1"/>
                </a:solidFill>
              </a:rPr>
              <a:t>اسم تفضيل</a:t>
            </a:r>
          </a:p>
          <a:p>
            <a:pPr algn="r" rtl="1"/>
            <a:r>
              <a:rPr lang="ar-JO" sz="2000" b="1" dirty="0">
                <a:solidFill>
                  <a:schemeClr val="tx1"/>
                </a:solidFill>
              </a:rPr>
              <a:t>اسم من الأسماء الخمسة </a:t>
            </a:r>
          </a:p>
          <a:p>
            <a:pPr algn="r" rtl="1"/>
            <a:r>
              <a:rPr lang="ar-JO" sz="2000" b="1" dirty="0">
                <a:solidFill>
                  <a:schemeClr val="tx1"/>
                </a:solidFill>
              </a:rPr>
              <a:t>جمع تكسير</a:t>
            </a:r>
          </a:p>
          <a:p>
            <a:pPr algn="r" rtl="1"/>
            <a:r>
              <a:rPr lang="ar-JO" sz="2000" b="1" dirty="0">
                <a:solidFill>
                  <a:schemeClr val="tx1"/>
                </a:solidFill>
              </a:rPr>
              <a:t>جمع مؤنث سالم</a:t>
            </a:r>
          </a:p>
          <a:p>
            <a:pPr algn="r" rtl="1"/>
            <a:r>
              <a:rPr lang="ar-JO" sz="2000" b="1" dirty="0">
                <a:solidFill>
                  <a:schemeClr val="tx1"/>
                </a:solidFill>
              </a:rPr>
              <a:t>اسم موصول</a:t>
            </a:r>
          </a:p>
          <a:p>
            <a:pPr algn="r" rtl="1"/>
            <a:r>
              <a:rPr lang="ar-JO" sz="2000" b="1" dirty="0">
                <a:solidFill>
                  <a:schemeClr val="tx1"/>
                </a:solidFill>
              </a:rPr>
              <a:t>اسم إشارة</a:t>
            </a:r>
          </a:p>
          <a:p>
            <a:pPr algn="r" rtl="1"/>
            <a:r>
              <a:rPr lang="ar-JO" sz="2000" b="1" dirty="0">
                <a:solidFill>
                  <a:schemeClr val="tx1"/>
                </a:solidFill>
              </a:rPr>
              <a:t>ضمير منفصل</a:t>
            </a:r>
            <a:endParaRPr lang="en-US" sz="2000" b="1" dirty="0">
              <a:solidFill>
                <a:schemeClr val="tx1"/>
              </a:solidFill>
            </a:endParaRPr>
          </a:p>
        </p:txBody>
      </p:sp>
      <p:sp>
        <p:nvSpPr>
          <p:cNvPr id="4" name="TextBox 3"/>
          <p:cNvSpPr txBox="1"/>
          <p:nvPr/>
        </p:nvSpPr>
        <p:spPr>
          <a:xfrm>
            <a:off x="142874" y="770327"/>
            <a:ext cx="1343025" cy="400110"/>
          </a:xfrm>
          <a:prstGeom prst="rect">
            <a:avLst/>
          </a:prstGeom>
          <a:noFill/>
        </p:spPr>
        <p:txBody>
          <a:bodyPr wrap="square" rtlCol="0">
            <a:spAutoFit/>
          </a:bodyPr>
          <a:lstStyle/>
          <a:p>
            <a:r>
              <a:rPr lang="ar-JO" sz="2000" b="1" dirty="0"/>
              <a:t>استخرج</a:t>
            </a:r>
            <a:endParaRPr lang="en-US" sz="2000" b="1" dirty="0"/>
          </a:p>
        </p:txBody>
      </p:sp>
      <p:sp>
        <p:nvSpPr>
          <p:cNvPr id="5" name="TextBox 4"/>
          <p:cNvSpPr txBox="1"/>
          <p:nvPr/>
        </p:nvSpPr>
        <p:spPr>
          <a:xfrm>
            <a:off x="5057774" y="1614488"/>
            <a:ext cx="3028951" cy="6986528"/>
          </a:xfrm>
          <a:prstGeom prst="rect">
            <a:avLst/>
          </a:prstGeom>
          <a:noFill/>
        </p:spPr>
        <p:txBody>
          <a:bodyPr wrap="square" rtlCol="0">
            <a:spAutoFit/>
          </a:bodyPr>
          <a:lstStyle/>
          <a:p>
            <a:pPr marL="457200" indent="-457200" algn="r" rtl="1">
              <a:buClr>
                <a:schemeClr val="accent1"/>
              </a:buClr>
              <a:buFont typeface="Wingdings" panose="05000000000000000000" pitchFamily="2" charset="2"/>
              <a:buChar char="§"/>
            </a:pPr>
            <a:r>
              <a:rPr lang="ar-JO" sz="2800" b="1" dirty="0"/>
              <a:t>المسلمين</a:t>
            </a:r>
          </a:p>
          <a:p>
            <a:pPr marL="457200" indent="-457200" algn="r" rtl="1">
              <a:buClr>
                <a:schemeClr val="accent1"/>
              </a:buClr>
              <a:buFont typeface="Wingdings" panose="05000000000000000000" pitchFamily="2" charset="2"/>
              <a:buChar char="§"/>
            </a:pPr>
            <a:r>
              <a:rPr lang="ar-JO" sz="2800" b="1" dirty="0"/>
              <a:t>يتركون</a:t>
            </a:r>
          </a:p>
          <a:p>
            <a:pPr marL="457200" indent="-457200" algn="r" rtl="1">
              <a:buClr>
                <a:schemeClr val="accent1"/>
              </a:buClr>
              <a:buFont typeface="Wingdings" panose="05000000000000000000" pitchFamily="2" charset="2"/>
              <a:buChar char="§"/>
            </a:pPr>
            <a:r>
              <a:rPr lang="ar-JO" sz="2800" b="1" dirty="0"/>
              <a:t>الفتى</a:t>
            </a:r>
          </a:p>
          <a:p>
            <a:pPr marL="457200" indent="-457200" algn="r" rtl="1">
              <a:buClr>
                <a:schemeClr val="accent1"/>
              </a:buClr>
              <a:buFont typeface="Wingdings" panose="05000000000000000000" pitchFamily="2" charset="2"/>
              <a:buChar char="§"/>
            </a:pPr>
            <a:r>
              <a:rPr lang="ar-JO" sz="2800" b="1" dirty="0"/>
              <a:t>أروع ، أغنى</a:t>
            </a:r>
          </a:p>
          <a:p>
            <a:pPr marL="457200" indent="-457200" algn="r" rtl="1">
              <a:buClr>
                <a:schemeClr val="accent1"/>
              </a:buClr>
              <a:buFont typeface="Wingdings" panose="05000000000000000000" pitchFamily="2" charset="2"/>
              <a:buChar char="§"/>
            </a:pPr>
            <a:r>
              <a:rPr lang="ar-JO" sz="2800" b="1" dirty="0"/>
              <a:t>أبي</a:t>
            </a:r>
          </a:p>
          <a:p>
            <a:pPr marL="457200" indent="-457200" algn="r" rtl="1">
              <a:buClr>
                <a:schemeClr val="accent1"/>
              </a:buClr>
              <a:buFont typeface="Wingdings" panose="05000000000000000000" pitchFamily="2" charset="2"/>
              <a:buChar char="§"/>
            </a:pPr>
            <a:r>
              <a:rPr lang="ar-JO" sz="2800" b="1" dirty="0"/>
              <a:t>رجال</a:t>
            </a:r>
          </a:p>
          <a:p>
            <a:pPr marL="457200" indent="-457200" algn="r" rtl="1">
              <a:buClr>
                <a:schemeClr val="accent1"/>
              </a:buClr>
              <a:buFont typeface="Wingdings" panose="05000000000000000000" pitchFamily="2" charset="2"/>
              <a:buChar char="§"/>
            </a:pPr>
            <a:r>
              <a:rPr lang="ar-JO" sz="2800" b="1" dirty="0"/>
              <a:t>صفحات</a:t>
            </a:r>
          </a:p>
          <a:p>
            <a:pPr marL="457200" indent="-457200" algn="r" rtl="1">
              <a:buClr>
                <a:schemeClr val="accent1"/>
              </a:buClr>
              <a:buFont typeface="Wingdings" panose="05000000000000000000" pitchFamily="2" charset="2"/>
              <a:buChar char="§"/>
            </a:pPr>
            <a:r>
              <a:rPr lang="ar-JO" sz="2800" b="1" dirty="0"/>
              <a:t>التي</a:t>
            </a:r>
          </a:p>
          <a:p>
            <a:pPr marL="457200" indent="-457200" algn="r" rtl="1">
              <a:buClr>
                <a:schemeClr val="accent1"/>
              </a:buClr>
              <a:buFont typeface="Wingdings" panose="05000000000000000000" pitchFamily="2" charset="2"/>
              <a:buChar char="§"/>
            </a:pPr>
            <a:r>
              <a:rPr lang="ar-JO" sz="2800" b="1" dirty="0"/>
              <a:t>هذا</a:t>
            </a:r>
          </a:p>
          <a:p>
            <a:pPr marL="457200" indent="-457200" algn="r" rtl="1">
              <a:buClr>
                <a:schemeClr val="accent1"/>
              </a:buClr>
              <a:buFont typeface="Wingdings" panose="05000000000000000000" pitchFamily="2" charset="2"/>
              <a:buChar char="§"/>
            </a:pPr>
            <a:r>
              <a:rPr lang="ar-JO" sz="2800" b="1" dirty="0"/>
              <a:t>هو</a:t>
            </a:r>
          </a:p>
          <a:p>
            <a:pPr marL="457200" indent="-457200" algn="r" rtl="1">
              <a:buClr>
                <a:schemeClr val="accent1"/>
              </a:buClr>
              <a:buFont typeface="Wingdings" panose="05000000000000000000" pitchFamily="2" charset="2"/>
              <a:buChar char="§"/>
            </a:pPr>
            <a:endParaRPr lang="ar-JO" sz="2800" b="1" dirty="0"/>
          </a:p>
          <a:p>
            <a:pPr marL="457200" indent="-457200" algn="r" rtl="1">
              <a:buClr>
                <a:schemeClr val="accent1"/>
              </a:buClr>
              <a:buFont typeface="Wingdings" panose="05000000000000000000" pitchFamily="2" charset="2"/>
              <a:buChar char="§"/>
            </a:pPr>
            <a:endParaRPr lang="ar-JO" sz="2800" b="1" dirty="0"/>
          </a:p>
          <a:p>
            <a:pPr marL="457200" indent="-457200" algn="r" rtl="1">
              <a:buClr>
                <a:schemeClr val="accent1"/>
              </a:buClr>
              <a:buFont typeface="Wingdings" panose="05000000000000000000" pitchFamily="2" charset="2"/>
              <a:buChar char="§"/>
            </a:pPr>
            <a:endParaRPr lang="ar-JO" sz="2800" b="1" dirty="0"/>
          </a:p>
          <a:p>
            <a:pPr marL="457200" indent="-457200" algn="r" rtl="1">
              <a:buClr>
                <a:schemeClr val="accent1"/>
              </a:buClr>
              <a:buFont typeface="Wingdings" panose="05000000000000000000" pitchFamily="2" charset="2"/>
              <a:buChar char="§"/>
            </a:pPr>
            <a:endParaRPr lang="ar-JO" sz="2800" b="1" dirty="0"/>
          </a:p>
          <a:p>
            <a:pPr marL="457200" indent="-457200" algn="r" rtl="1">
              <a:buClr>
                <a:schemeClr val="accent1"/>
              </a:buClr>
              <a:buFont typeface="Wingdings" panose="05000000000000000000" pitchFamily="2" charset="2"/>
              <a:buChar char="§"/>
            </a:pPr>
            <a:endParaRPr lang="ar-JO" sz="2800" b="1" dirty="0"/>
          </a:p>
          <a:p>
            <a:pPr marL="457200" indent="-457200" algn="ctr" rtl="1">
              <a:buClr>
                <a:schemeClr val="accent1"/>
              </a:buClr>
              <a:buFont typeface="Wingdings" panose="05000000000000000000" pitchFamily="2" charset="2"/>
              <a:buChar char="§"/>
            </a:pPr>
            <a:endParaRPr lang="en-US" sz="2800" b="1" dirty="0"/>
          </a:p>
        </p:txBody>
      </p:sp>
    </p:spTree>
    <p:extLst>
      <p:ext uri="{BB962C8B-B14F-4D97-AF65-F5344CB8AC3E}">
        <p14:creationId xmlns:p14="http://schemas.microsoft.com/office/powerpoint/2010/main" val="1719769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grpId="0" nodeType="clickEffect">
                                  <p:stCondLst>
                                    <p:cond delay="0"/>
                                  </p:stCondLst>
                                  <p:iterate type="lt">
                                    <p:tmPct val="4000"/>
                                  </p:iterate>
                                  <p:childTnLst>
                                    <p:set>
                                      <p:cBhvr override="childStyle">
                                        <p:cTn id="6" dur="500" fill="hold"/>
                                        <p:tgtEl>
                                          <p:spTgt spid="4"/>
                                        </p:tgtEl>
                                        <p:attrNameLst>
                                          <p:attrName>style.textDecorationUnderline</p:attrName>
                                        </p:attrNameLst>
                                      </p:cBhvr>
                                      <p:to>
                                        <p:strVal val="tru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42" dur="5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47" dur="500"/>
                                        <p:tgtEl>
                                          <p:spTgt spid="3">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3">
                                            <p:txEl>
                                              <p:pRg st="7" end="7"/>
                                            </p:txEl>
                                          </p:spTgt>
                                        </p:tgtEl>
                                        <p:attrNameLst>
                                          <p:attrName>style.visibility</p:attrName>
                                        </p:attrNameLst>
                                      </p:cBhvr>
                                      <p:to>
                                        <p:strVal val="visible"/>
                                      </p:to>
                                    </p:set>
                                    <p:animEffect transition="in" filter="randombar(horizontal)">
                                      <p:cBhvr>
                                        <p:cTn id="52" dur="500"/>
                                        <p:tgtEl>
                                          <p:spTgt spid="3">
                                            <p:txEl>
                                              <p:pRg st="7" end="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3">
                                            <p:txEl>
                                              <p:pRg st="8" end="8"/>
                                            </p:txEl>
                                          </p:spTgt>
                                        </p:tgtEl>
                                        <p:attrNameLst>
                                          <p:attrName>style.visibility</p:attrName>
                                        </p:attrNameLst>
                                      </p:cBhvr>
                                      <p:to>
                                        <p:strVal val="visible"/>
                                      </p:to>
                                    </p:set>
                                    <p:animEffect transition="in" filter="randombar(horizontal)">
                                      <p:cBhvr>
                                        <p:cTn id="57" dur="500"/>
                                        <p:tgtEl>
                                          <p:spTgt spid="3">
                                            <p:txEl>
                                              <p:pRg st="8" end="8"/>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4" presetClass="entr" presetSubtype="10" fill="hold" grpId="0" nodeType="clickEffect">
                                  <p:stCondLst>
                                    <p:cond delay="0"/>
                                  </p:stCondLst>
                                  <p:childTnLst>
                                    <p:set>
                                      <p:cBhvr>
                                        <p:cTn id="61" dur="1" fill="hold">
                                          <p:stCondLst>
                                            <p:cond delay="0"/>
                                          </p:stCondLst>
                                        </p:cTn>
                                        <p:tgtEl>
                                          <p:spTgt spid="3">
                                            <p:txEl>
                                              <p:pRg st="9" end="9"/>
                                            </p:txEl>
                                          </p:spTgt>
                                        </p:tgtEl>
                                        <p:attrNameLst>
                                          <p:attrName>style.visibility</p:attrName>
                                        </p:attrNameLst>
                                      </p:cBhvr>
                                      <p:to>
                                        <p:strVal val="visible"/>
                                      </p:to>
                                    </p:set>
                                    <p:animEffect transition="in" filter="randombar(horizontal)">
                                      <p:cBhvr>
                                        <p:cTn id="62" dur="500"/>
                                        <p:tgtEl>
                                          <p:spTgt spid="3">
                                            <p:txEl>
                                              <p:pRg st="9" end="9"/>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5"/>
                                        </p:tgtEl>
                                        <p:attrNameLst>
                                          <p:attrName>style.visibility</p:attrName>
                                        </p:attrNameLst>
                                      </p:cBhvr>
                                      <p:to>
                                        <p:strVal val="visible"/>
                                      </p:to>
                                    </p:set>
                                    <p:anim calcmode="lin" valueType="num">
                                      <p:cBhvr additive="base">
                                        <p:cTn id="67" dur="500" fill="hold"/>
                                        <p:tgtEl>
                                          <p:spTgt spid="5"/>
                                        </p:tgtEl>
                                        <p:attrNameLst>
                                          <p:attrName>ppt_x</p:attrName>
                                        </p:attrNameLst>
                                      </p:cBhvr>
                                      <p:tavLst>
                                        <p:tav tm="0">
                                          <p:val>
                                            <p:strVal val="0-#ppt_w/2"/>
                                          </p:val>
                                        </p:tav>
                                        <p:tav tm="100000">
                                          <p:val>
                                            <p:strVal val="#ppt_x"/>
                                          </p:val>
                                        </p:tav>
                                      </p:tavLst>
                                    </p:anim>
                                    <p:anim calcmode="lin" valueType="num">
                                      <p:cBhvr additive="base">
                                        <p:cTn id="68"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eft-Right Arrow 3"/>
          <p:cNvSpPr/>
          <p:nvPr/>
        </p:nvSpPr>
        <p:spPr>
          <a:xfrm>
            <a:off x="4482702" y="330843"/>
            <a:ext cx="3871912" cy="21717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847033" y="1185860"/>
            <a:ext cx="3143249" cy="461665"/>
          </a:xfrm>
          <a:prstGeom prst="rect">
            <a:avLst/>
          </a:prstGeom>
          <a:noFill/>
        </p:spPr>
        <p:txBody>
          <a:bodyPr wrap="square" rtlCol="0">
            <a:spAutoFit/>
          </a:bodyPr>
          <a:lstStyle/>
          <a:p>
            <a:r>
              <a:rPr lang="ar-JO" sz="2400" b="1" dirty="0"/>
              <a:t>الفعل المجرّد والمزيد</a:t>
            </a:r>
            <a:endParaRPr lang="en-US" sz="2400" b="1" dirty="0"/>
          </a:p>
        </p:txBody>
      </p:sp>
      <p:sp>
        <p:nvSpPr>
          <p:cNvPr id="7" name="TextBox 6"/>
          <p:cNvSpPr txBox="1"/>
          <p:nvPr/>
        </p:nvSpPr>
        <p:spPr>
          <a:xfrm>
            <a:off x="8951119" y="1185860"/>
            <a:ext cx="1328738" cy="461665"/>
          </a:xfrm>
          <a:prstGeom prst="rect">
            <a:avLst/>
          </a:prstGeom>
          <a:noFill/>
        </p:spPr>
        <p:txBody>
          <a:bodyPr wrap="square" rtlCol="0">
            <a:spAutoFit/>
          </a:bodyPr>
          <a:lstStyle/>
          <a:p>
            <a:pPr algn="ctr"/>
            <a:r>
              <a:rPr lang="ar-JO" sz="2400" b="1" dirty="0"/>
              <a:t>المجرّد</a:t>
            </a:r>
            <a:endParaRPr lang="en-US" sz="2400" b="1" dirty="0"/>
          </a:p>
        </p:txBody>
      </p:sp>
      <p:sp>
        <p:nvSpPr>
          <p:cNvPr id="8" name="TextBox 7"/>
          <p:cNvSpPr txBox="1"/>
          <p:nvPr/>
        </p:nvSpPr>
        <p:spPr>
          <a:xfrm>
            <a:off x="2314573" y="1185859"/>
            <a:ext cx="1803797" cy="461665"/>
          </a:xfrm>
          <a:prstGeom prst="rect">
            <a:avLst/>
          </a:prstGeom>
          <a:noFill/>
        </p:spPr>
        <p:txBody>
          <a:bodyPr wrap="square" rtlCol="0">
            <a:spAutoFit/>
          </a:bodyPr>
          <a:lstStyle/>
          <a:p>
            <a:pPr algn="ctr"/>
            <a:r>
              <a:rPr lang="ar-JO" sz="2400" b="1" dirty="0"/>
              <a:t>المزيد</a:t>
            </a:r>
            <a:endParaRPr lang="en-US" sz="2400" b="1" dirty="0"/>
          </a:p>
        </p:txBody>
      </p:sp>
      <p:cxnSp>
        <p:nvCxnSpPr>
          <p:cNvPr id="10" name="Straight Arrow Connector 9"/>
          <p:cNvCxnSpPr/>
          <p:nvPr/>
        </p:nvCxnSpPr>
        <p:spPr>
          <a:xfrm>
            <a:off x="10274053" y="1647524"/>
            <a:ext cx="592931" cy="10858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8586787" y="1634352"/>
            <a:ext cx="364332" cy="11979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3886197" y="1472727"/>
            <a:ext cx="596504" cy="10298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8" idx="2"/>
          </p:cNvCxnSpPr>
          <p:nvPr/>
        </p:nvCxnSpPr>
        <p:spPr>
          <a:xfrm flipH="1">
            <a:off x="3216471" y="1647524"/>
            <a:ext cx="1" cy="12099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1566261" y="1532108"/>
            <a:ext cx="901899" cy="10858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Down Arrow Callout 20"/>
          <p:cNvSpPr/>
          <p:nvPr/>
        </p:nvSpPr>
        <p:spPr>
          <a:xfrm>
            <a:off x="10125373" y="3001489"/>
            <a:ext cx="1483222" cy="1285875"/>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Down Arrow Callout 21"/>
          <p:cNvSpPr/>
          <p:nvPr/>
        </p:nvSpPr>
        <p:spPr>
          <a:xfrm>
            <a:off x="7845176" y="3001489"/>
            <a:ext cx="1483222" cy="1285875"/>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Down Arrow Callout 22"/>
          <p:cNvSpPr/>
          <p:nvPr/>
        </p:nvSpPr>
        <p:spPr>
          <a:xfrm>
            <a:off x="3886197" y="3001489"/>
            <a:ext cx="1483222" cy="1285875"/>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Down Arrow Callout 23"/>
          <p:cNvSpPr/>
          <p:nvPr/>
        </p:nvSpPr>
        <p:spPr>
          <a:xfrm>
            <a:off x="2314573" y="3015774"/>
            <a:ext cx="1483222" cy="1285875"/>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Down Arrow Callout 24"/>
          <p:cNvSpPr/>
          <p:nvPr/>
        </p:nvSpPr>
        <p:spPr>
          <a:xfrm>
            <a:off x="742949" y="3001489"/>
            <a:ext cx="1483222" cy="1285875"/>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0570518" y="3228975"/>
            <a:ext cx="845195" cy="369332"/>
          </a:xfrm>
          <a:prstGeom prst="rect">
            <a:avLst/>
          </a:prstGeom>
          <a:noFill/>
        </p:spPr>
        <p:txBody>
          <a:bodyPr wrap="square" rtlCol="0">
            <a:spAutoFit/>
          </a:bodyPr>
          <a:lstStyle/>
          <a:p>
            <a:r>
              <a:rPr lang="ar-JO" b="1" dirty="0"/>
              <a:t>ثلاثي</a:t>
            </a:r>
            <a:endParaRPr lang="en-US" b="1" dirty="0"/>
          </a:p>
        </p:txBody>
      </p:sp>
      <p:sp>
        <p:nvSpPr>
          <p:cNvPr id="27" name="TextBox 26"/>
          <p:cNvSpPr txBox="1"/>
          <p:nvPr/>
        </p:nvSpPr>
        <p:spPr>
          <a:xfrm>
            <a:off x="7990282" y="3228975"/>
            <a:ext cx="1098798" cy="369332"/>
          </a:xfrm>
          <a:prstGeom prst="rect">
            <a:avLst/>
          </a:prstGeom>
          <a:noFill/>
        </p:spPr>
        <p:txBody>
          <a:bodyPr wrap="square" rtlCol="0">
            <a:spAutoFit/>
          </a:bodyPr>
          <a:lstStyle/>
          <a:p>
            <a:pPr algn="ctr"/>
            <a:r>
              <a:rPr lang="ar-JO" b="1" dirty="0"/>
              <a:t>رباعي</a:t>
            </a:r>
            <a:endParaRPr lang="en-US" b="1" dirty="0"/>
          </a:p>
        </p:txBody>
      </p:sp>
      <p:sp>
        <p:nvSpPr>
          <p:cNvPr id="28" name="TextBox 27"/>
          <p:cNvSpPr txBox="1"/>
          <p:nvPr/>
        </p:nvSpPr>
        <p:spPr>
          <a:xfrm>
            <a:off x="3930400" y="3228975"/>
            <a:ext cx="1394815" cy="369332"/>
          </a:xfrm>
          <a:prstGeom prst="rect">
            <a:avLst/>
          </a:prstGeom>
          <a:noFill/>
        </p:spPr>
        <p:txBody>
          <a:bodyPr wrap="square" rtlCol="0">
            <a:spAutoFit/>
          </a:bodyPr>
          <a:lstStyle/>
          <a:p>
            <a:r>
              <a:rPr lang="ar-JO" b="1" dirty="0"/>
              <a:t>مزيد بحرف</a:t>
            </a:r>
            <a:endParaRPr lang="en-US" b="1" dirty="0"/>
          </a:p>
        </p:txBody>
      </p:sp>
      <p:sp>
        <p:nvSpPr>
          <p:cNvPr id="29" name="TextBox 28"/>
          <p:cNvSpPr txBox="1"/>
          <p:nvPr/>
        </p:nvSpPr>
        <p:spPr>
          <a:xfrm>
            <a:off x="2318589" y="3228975"/>
            <a:ext cx="1624312" cy="369332"/>
          </a:xfrm>
          <a:prstGeom prst="rect">
            <a:avLst/>
          </a:prstGeom>
          <a:noFill/>
        </p:spPr>
        <p:txBody>
          <a:bodyPr wrap="square" rtlCol="0">
            <a:spAutoFit/>
          </a:bodyPr>
          <a:lstStyle/>
          <a:p>
            <a:r>
              <a:rPr lang="ar-JO" b="1" dirty="0"/>
              <a:t>مزيد بحرفين</a:t>
            </a:r>
            <a:endParaRPr lang="en-US" b="1" dirty="0"/>
          </a:p>
        </p:txBody>
      </p:sp>
      <p:sp>
        <p:nvSpPr>
          <p:cNvPr id="30" name="TextBox 29"/>
          <p:cNvSpPr txBox="1"/>
          <p:nvPr/>
        </p:nvSpPr>
        <p:spPr>
          <a:xfrm>
            <a:off x="797422" y="3090475"/>
            <a:ext cx="1428749" cy="646331"/>
          </a:xfrm>
          <a:prstGeom prst="rect">
            <a:avLst/>
          </a:prstGeom>
          <a:noFill/>
        </p:spPr>
        <p:txBody>
          <a:bodyPr wrap="square" rtlCol="0">
            <a:spAutoFit/>
          </a:bodyPr>
          <a:lstStyle/>
          <a:p>
            <a:pPr algn="ctr"/>
            <a:r>
              <a:rPr lang="ar-JO" b="1" dirty="0"/>
              <a:t>مزيد </a:t>
            </a:r>
          </a:p>
          <a:p>
            <a:pPr algn="ctr"/>
            <a:r>
              <a:rPr lang="ar-JO" b="1" dirty="0"/>
              <a:t>ب 3 حروف</a:t>
            </a:r>
            <a:endParaRPr lang="en-US" b="1" dirty="0"/>
          </a:p>
        </p:txBody>
      </p:sp>
      <p:sp>
        <p:nvSpPr>
          <p:cNvPr id="31" name="TextBox 30"/>
          <p:cNvSpPr txBox="1"/>
          <p:nvPr/>
        </p:nvSpPr>
        <p:spPr>
          <a:xfrm>
            <a:off x="10274053" y="4729163"/>
            <a:ext cx="1455985" cy="1015663"/>
          </a:xfrm>
          <a:prstGeom prst="rect">
            <a:avLst/>
          </a:prstGeom>
          <a:noFill/>
        </p:spPr>
        <p:txBody>
          <a:bodyPr wrap="square" rtlCol="0">
            <a:spAutoFit/>
          </a:bodyPr>
          <a:lstStyle/>
          <a:p>
            <a:pPr algn="ctr"/>
            <a:r>
              <a:rPr lang="ar-JO" sz="2000" b="1" dirty="0"/>
              <a:t>كَتَبَ</a:t>
            </a:r>
          </a:p>
          <a:p>
            <a:pPr algn="ctr"/>
            <a:r>
              <a:rPr lang="ar-JO" sz="2000" b="1" dirty="0"/>
              <a:t>رَسَم</a:t>
            </a:r>
          </a:p>
          <a:p>
            <a:pPr algn="ctr"/>
            <a:r>
              <a:rPr lang="ar-JO" sz="2000" b="1" dirty="0"/>
              <a:t>سَقَطَ</a:t>
            </a:r>
          </a:p>
        </p:txBody>
      </p:sp>
      <p:sp>
        <p:nvSpPr>
          <p:cNvPr id="32" name="TextBox 31"/>
          <p:cNvSpPr txBox="1"/>
          <p:nvPr/>
        </p:nvSpPr>
        <p:spPr>
          <a:xfrm>
            <a:off x="7990282" y="4729163"/>
            <a:ext cx="1243904" cy="1015663"/>
          </a:xfrm>
          <a:prstGeom prst="rect">
            <a:avLst/>
          </a:prstGeom>
          <a:noFill/>
        </p:spPr>
        <p:txBody>
          <a:bodyPr wrap="square" rtlCol="0">
            <a:spAutoFit/>
          </a:bodyPr>
          <a:lstStyle/>
          <a:p>
            <a:pPr algn="ctr"/>
            <a:r>
              <a:rPr lang="ar-JO" sz="2000" b="1" dirty="0"/>
              <a:t>زَلزَلَ</a:t>
            </a:r>
          </a:p>
          <a:p>
            <a:pPr algn="ctr"/>
            <a:r>
              <a:rPr lang="ar-JO" sz="2000" b="1" dirty="0"/>
              <a:t>بَعثَرَ</a:t>
            </a:r>
          </a:p>
          <a:p>
            <a:pPr algn="ctr"/>
            <a:r>
              <a:rPr lang="ar-JO" sz="2000" b="1" dirty="0"/>
              <a:t>زَمجَرَ</a:t>
            </a:r>
            <a:endParaRPr lang="en-US" sz="2000" b="1" dirty="0"/>
          </a:p>
        </p:txBody>
      </p:sp>
      <p:sp>
        <p:nvSpPr>
          <p:cNvPr id="33" name="TextBox 32"/>
          <p:cNvSpPr txBox="1"/>
          <p:nvPr/>
        </p:nvSpPr>
        <p:spPr>
          <a:xfrm>
            <a:off x="4064790" y="4786310"/>
            <a:ext cx="1206845" cy="1323439"/>
          </a:xfrm>
          <a:prstGeom prst="rect">
            <a:avLst/>
          </a:prstGeom>
          <a:noFill/>
        </p:spPr>
        <p:txBody>
          <a:bodyPr wrap="square" rtlCol="0">
            <a:spAutoFit/>
          </a:bodyPr>
          <a:lstStyle/>
          <a:p>
            <a:pPr algn="ctr"/>
            <a:r>
              <a:rPr lang="ar-JO" sz="2000" b="1" dirty="0"/>
              <a:t>قاتَلَ</a:t>
            </a:r>
          </a:p>
          <a:p>
            <a:pPr algn="ctr"/>
            <a:r>
              <a:rPr lang="ar-JO" sz="2000" b="1" dirty="0"/>
              <a:t>أَقبَلَ</a:t>
            </a:r>
          </a:p>
          <a:p>
            <a:pPr algn="ctr"/>
            <a:r>
              <a:rPr lang="ar-JO" sz="2000" b="1" dirty="0"/>
              <a:t>دَرّسَ</a:t>
            </a:r>
          </a:p>
          <a:p>
            <a:pPr algn="ctr"/>
            <a:endParaRPr lang="en-US" sz="2000" b="1" dirty="0"/>
          </a:p>
        </p:txBody>
      </p:sp>
      <p:sp>
        <p:nvSpPr>
          <p:cNvPr id="34" name="TextBox 33"/>
          <p:cNvSpPr txBox="1"/>
          <p:nvPr/>
        </p:nvSpPr>
        <p:spPr>
          <a:xfrm>
            <a:off x="2468160" y="4786310"/>
            <a:ext cx="1003703" cy="1323439"/>
          </a:xfrm>
          <a:prstGeom prst="rect">
            <a:avLst/>
          </a:prstGeom>
          <a:noFill/>
        </p:spPr>
        <p:txBody>
          <a:bodyPr wrap="square" rtlCol="0">
            <a:spAutoFit/>
          </a:bodyPr>
          <a:lstStyle/>
          <a:p>
            <a:pPr algn="ctr"/>
            <a:r>
              <a:rPr lang="ar-JO" sz="2000" b="1" dirty="0"/>
              <a:t>اقتَحَمَ</a:t>
            </a:r>
          </a:p>
          <a:p>
            <a:pPr algn="ctr"/>
            <a:r>
              <a:rPr lang="ar-JO" sz="2000" b="1" dirty="0"/>
              <a:t>انطَلَقَ</a:t>
            </a:r>
          </a:p>
          <a:p>
            <a:pPr algn="ctr"/>
            <a:r>
              <a:rPr lang="ar-JO" sz="2000" b="1" dirty="0"/>
              <a:t>احمرّ</a:t>
            </a:r>
          </a:p>
          <a:p>
            <a:pPr algn="ctr"/>
            <a:r>
              <a:rPr lang="ar-JO" sz="2000" b="1" dirty="0"/>
              <a:t>تغافلَ</a:t>
            </a:r>
            <a:endParaRPr lang="en-US" sz="2000" b="1" dirty="0"/>
          </a:p>
        </p:txBody>
      </p:sp>
      <p:sp>
        <p:nvSpPr>
          <p:cNvPr id="35" name="TextBox 34"/>
          <p:cNvSpPr txBox="1"/>
          <p:nvPr/>
        </p:nvSpPr>
        <p:spPr>
          <a:xfrm>
            <a:off x="848766" y="4786310"/>
            <a:ext cx="1271588" cy="1015663"/>
          </a:xfrm>
          <a:prstGeom prst="rect">
            <a:avLst/>
          </a:prstGeom>
          <a:noFill/>
        </p:spPr>
        <p:txBody>
          <a:bodyPr wrap="square" rtlCol="0">
            <a:spAutoFit/>
          </a:bodyPr>
          <a:lstStyle/>
          <a:p>
            <a:pPr algn="ctr" rtl="1"/>
            <a:r>
              <a:rPr lang="ar-JO" sz="2000" b="1" dirty="0"/>
              <a:t>استخدَم</a:t>
            </a:r>
          </a:p>
          <a:p>
            <a:pPr algn="ctr" rtl="1"/>
            <a:r>
              <a:rPr lang="ar-JO" sz="2000" b="1" dirty="0"/>
              <a:t>استعمَل</a:t>
            </a:r>
          </a:p>
          <a:p>
            <a:pPr algn="ctr" rtl="1"/>
            <a:endParaRPr lang="en-US" sz="2000" b="1" dirty="0"/>
          </a:p>
        </p:txBody>
      </p:sp>
      <p:sp>
        <p:nvSpPr>
          <p:cNvPr id="36" name="TextBox 35"/>
          <p:cNvSpPr txBox="1"/>
          <p:nvPr/>
        </p:nvSpPr>
        <p:spPr>
          <a:xfrm>
            <a:off x="325934" y="785749"/>
            <a:ext cx="942975" cy="400110"/>
          </a:xfrm>
          <a:prstGeom prst="rect">
            <a:avLst/>
          </a:prstGeom>
          <a:noFill/>
        </p:spPr>
        <p:txBody>
          <a:bodyPr wrap="square" rtlCol="0">
            <a:spAutoFit/>
          </a:bodyPr>
          <a:lstStyle/>
          <a:p>
            <a:r>
              <a:rPr lang="ar-JO" sz="2000" b="1" dirty="0"/>
              <a:t>لاحظ</a:t>
            </a:r>
            <a:endParaRPr lang="en-US" sz="2000" b="1" dirty="0"/>
          </a:p>
        </p:txBody>
      </p:sp>
    </p:spTree>
    <p:extLst>
      <p:ext uri="{BB962C8B-B14F-4D97-AF65-F5344CB8AC3E}">
        <p14:creationId xmlns:p14="http://schemas.microsoft.com/office/powerpoint/2010/main" val="4092001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 calcmode="lin" valueType="num">
                                      <p:cBhvr additive="base">
                                        <p:cTn id="7" dur="500" fill="hold"/>
                                        <p:tgtEl>
                                          <p:spTgt spid="36"/>
                                        </p:tgtEl>
                                        <p:attrNameLst>
                                          <p:attrName>ppt_x</p:attrName>
                                        </p:attrNameLst>
                                      </p:cBhvr>
                                      <p:tavLst>
                                        <p:tav tm="0">
                                          <p:val>
                                            <p:strVal val="#ppt_x"/>
                                          </p:val>
                                        </p:tav>
                                        <p:tav tm="100000">
                                          <p:val>
                                            <p:strVal val="#ppt_x"/>
                                          </p:val>
                                        </p:tav>
                                      </p:tavLst>
                                    </p:anim>
                                    <p:anim calcmode="lin" valueType="num">
                                      <p:cBhvr additive="base">
                                        <p:cTn id="8"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arn(inVertical)">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1000"/>
                                        <p:tgtEl>
                                          <p:spTgt spid="7"/>
                                        </p:tgtEl>
                                      </p:cBhvr>
                                    </p:animEffect>
                                    <p:anim calcmode="lin" valueType="num">
                                      <p:cBhvr>
                                        <p:cTn id="24" dur="1000" fill="hold"/>
                                        <p:tgtEl>
                                          <p:spTgt spid="7"/>
                                        </p:tgtEl>
                                        <p:attrNameLst>
                                          <p:attrName>ppt_x</p:attrName>
                                        </p:attrNameLst>
                                      </p:cBhvr>
                                      <p:tavLst>
                                        <p:tav tm="0">
                                          <p:val>
                                            <p:strVal val="#ppt_x"/>
                                          </p:val>
                                        </p:tav>
                                        <p:tav tm="100000">
                                          <p:val>
                                            <p:strVal val="#ppt_x"/>
                                          </p:val>
                                        </p:tav>
                                      </p:tavLst>
                                    </p:anim>
                                    <p:anim calcmode="lin" valueType="num">
                                      <p:cBhvr>
                                        <p:cTn id="2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3" fill="hold" nodeType="clickEffect">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cBhvr additive="base">
                                        <p:cTn id="30" dur="500" fill="hold"/>
                                        <p:tgtEl>
                                          <p:spTgt spid="10"/>
                                        </p:tgtEl>
                                        <p:attrNameLst>
                                          <p:attrName>ppt_x</p:attrName>
                                        </p:attrNameLst>
                                      </p:cBhvr>
                                      <p:tavLst>
                                        <p:tav tm="0">
                                          <p:val>
                                            <p:strVal val="1+#ppt_w/2"/>
                                          </p:val>
                                        </p:tav>
                                        <p:tav tm="100000">
                                          <p:val>
                                            <p:strVal val="#ppt_x"/>
                                          </p:val>
                                        </p:tav>
                                      </p:tavLst>
                                    </p:anim>
                                    <p:anim calcmode="lin" valueType="num">
                                      <p:cBhvr additive="base">
                                        <p:cTn id="31"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26"/>
                                        </p:tgtEl>
                                        <p:attrNameLst>
                                          <p:attrName>style.visibility</p:attrName>
                                        </p:attrNameLst>
                                      </p:cBhvr>
                                      <p:to>
                                        <p:strVal val="visible"/>
                                      </p:to>
                                    </p:set>
                                    <p:animEffect transition="in" filter="barn(inVertical)">
                                      <p:cBhvr>
                                        <p:cTn id="36" dur="500"/>
                                        <p:tgtEl>
                                          <p:spTgt spid="26"/>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21"/>
                                        </p:tgtEl>
                                        <p:attrNameLst>
                                          <p:attrName>style.visibility</p:attrName>
                                        </p:attrNameLst>
                                      </p:cBhvr>
                                      <p:to>
                                        <p:strVal val="visible"/>
                                      </p:to>
                                    </p:set>
                                    <p:animEffect transition="in" filter="barn(inVertical)">
                                      <p:cBhvr>
                                        <p:cTn id="41" dur="500"/>
                                        <p:tgtEl>
                                          <p:spTgt spid="21"/>
                                        </p:tgtEl>
                                      </p:cBhvr>
                                    </p:animEffect>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31"/>
                                        </p:tgtEl>
                                        <p:attrNameLst>
                                          <p:attrName>style.visibility</p:attrName>
                                        </p:attrNameLst>
                                      </p:cBhvr>
                                      <p:to>
                                        <p:strVal val="visible"/>
                                      </p:to>
                                    </p:set>
                                    <p:animEffect transition="in" filter="fade">
                                      <p:cBhvr>
                                        <p:cTn id="46" dur="1000"/>
                                        <p:tgtEl>
                                          <p:spTgt spid="31"/>
                                        </p:tgtEl>
                                      </p:cBhvr>
                                    </p:animEffect>
                                    <p:anim calcmode="lin" valueType="num">
                                      <p:cBhvr>
                                        <p:cTn id="47" dur="1000" fill="hold"/>
                                        <p:tgtEl>
                                          <p:spTgt spid="31"/>
                                        </p:tgtEl>
                                        <p:attrNameLst>
                                          <p:attrName>ppt_x</p:attrName>
                                        </p:attrNameLst>
                                      </p:cBhvr>
                                      <p:tavLst>
                                        <p:tav tm="0">
                                          <p:val>
                                            <p:strVal val="#ppt_x"/>
                                          </p:val>
                                        </p:tav>
                                        <p:tav tm="100000">
                                          <p:val>
                                            <p:strVal val="#ppt_x"/>
                                          </p:val>
                                        </p:tav>
                                      </p:tavLst>
                                    </p:anim>
                                    <p:anim calcmode="lin" valueType="num">
                                      <p:cBhvr>
                                        <p:cTn id="48"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9" fill="hold" nodeType="click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additive="base">
                                        <p:cTn id="53" dur="500" fill="hold"/>
                                        <p:tgtEl>
                                          <p:spTgt spid="12"/>
                                        </p:tgtEl>
                                        <p:attrNameLst>
                                          <p:attrName>ppt_x</p:attrName>
                                        </p:attrNameLst>
                                      </p:cBhvr>
                                      <p:tavLst>
                                        <p:tav tm="0">
                                          <p:val>
                                            <p:strVal val="0-#ppt_w/2"/>
                                          </p:val>
                                        </p:tav>
                                        <p:tav tm="100000">
                                          <p:val>
                                            <p:strVal val="#ppt_x"/>
                                          </p:val>
                                        </p:tav>
                                      </p:tavLst>
                                    </p:anim>
                                    <p:anim calcmode="lin" valueType="num">
                                      <p:cBhvr additive="base">
                                        <p:cTn id="54"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grpId="0" nodeType="clickEffect">
                                  <p:stCondLst>
                                    <p:cond delay="0"/>
                                  </p:stCondLst>
                                  <p:childTnLst>
                                    <p:set>
                                      <p:cBhvr>
                                        <p:cTn id="58" dur="1" fill="hold">
                                          <p:stCondLst>
                                            <p:cond delay="0"/>
                                          </p:stCondLst>
                                        </p:cTn>
                                        <p:tgtEl>
                                          <p:spTgt spid="27"/>
                                        </p:tgtEl>
                                        <p:attrNameLst>
                                          <p:attrName>style.visibility</p:attrName>
                                        </p:attrNameLst>
                                      </p:cBhvr>
                                      <p:to>
                                        <p:strVal val="visible"/>
                                      </p:to>
                                    </p:set>
                                    <p:animEffect transition="in" filter="barn(inVertical)">
                                      <p:cBhvr>
                                        <p:cTn id="59" dur="500"/>
                                        <p:tgtEl>
                                          <p:spTgt spid="27"/>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grpId="0" nodeType="clickEffect">
                                  <p:stCondLst>
                                    <p:cond delay="0"/>
                                  </p:stCondLst>
                                  <p:childTnLst>
                                    <p:set>
                                      <p:cBhvr>
                                        <p:cTn id="63" dur="1" fill="hold">
                                          <p:stCondLst>
                                            <p:cond delay="0"/>
                                          </p:stCondLst>
                                        </p:cTn>
                                        <p:tgtEl>
                                          <p:spTgt spid="22"/>
                                        </p:tgtEl>
                                        <p:attrNameLst>
                                          <p:attrName>style.visibility</p:attrName>
                                        </p:attrNameLst>
                                      </p:cBhvr>
                                      <p:to>
                                        <p:strVal val="visible"/>
                                      </p:to>
                                    </p:set>
                                    <p:animEffect transition="in" filter="barn(inVertical)">
                                      <p:cBhvr>
                                        <p:cTn id="64" dur="500"/>
                                        <p:tgtEl>
                                          <p:spTgt spid="22"/>
                                        </p:tgtEl>
                                      </p:cBhvr>
                                    </p:animEffect>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32"/>
                                        </p:tgtEl>
                                        <p:attrNameLst>
                                          <p:attrName>style.visibility</p:attrName>
                                        </p:attrNameLst>
                                      </p:cBhvr>
                                      <p:to>
                                        <p:strVal val="visible"/>
                                      </p:to>
                                    </p:set>
                                    <p:animEffect transition="in" filter="fade">
                                      <p:cBhvr>
                                        <p:cTn id="69" dur="1000"/>
                                        <p:tgtEl>
                                          <p:spTgt spid="32"/>
                                        </p:tgtEl>
                                      </p:cBhvr>
                                    </p:animEffect>
                                    <p:anim calcmode="lin" valueType="num">
                                      <p:cBhvr>
                                        <p:cTn id="70" dur="1000" fill="hold"/>
                                        <p:tgtEl>
                                          <p:spTgt spid="32"/>
                                        </p:tgtEl>
                                        <p:attrNameLst>
                                          <p:attrName>ppt_x</p:attrName>
                                        </p:attrNameLst>
                                      </p:cBhvr>
                                      <p:tavLst>
                                        <p:tav tm="0">
                                          <p:val>
                                            <p:strVal val="#ppt_x"/>
                                          </p:val>
                                        </p:tav>
                                        <p:tav tm="100000">
                                          <p:val>
                                            <p:strVal val="#ppt_x"/>
                                          </p:val>
                                        </p:tav>
                                      </p:tavLst>
                                    </p:anim>
                                    <p:anim calcmode="lin" valueType="num">
                                      <p:cBhvr>
                                        <p:cTn id="71"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6" presetClass="entr" presetSubtype="16" fill="hold" grpId="0" nodeType="clickEffect">
                                  <p:stCondLst>
                                    <p:cond delay="0"/>
                                  </p:stCondLst>
                                  <p:childTnLst>
                                    <p:set>
                                      <p:cBhvr>
                                        <p:cTn id="75" dur="1" fill="hold">
                                          <p:stCondLst>
                                            <p:cond delay="0"/>
                                          </p:stCondLst>
                                        </p:cTn>
                                        <p:tgtEl>
                                          <p:spTgt spid="8"/>
                                        </p:tgtEl>
                                        <p:attrNameLst>
                                          <p:attrName>style.visibility</p:attrName>
                                        </p:attrNameLst>
                                      </p:cBhvr>
                                      <p:to>
                                        <p:strVal val="visible"/>
                                      </p:to>
                                    </p:set>
                                    <p:animEffect transition="in" filter="circle(in)">
                                      <p:cBhvr>
                                        <p:cTn id="76" dur="2000"/>
                                        <p:tgtEl>
                                          <p:spTgt spid="8"/>
                                        </p:tgtEl>
                                      </p:cBhvr>
                                    </p:animEffect>
                                  </p:childTnLst>
                                </p:cTn>
                              </p:par>
                            </p:childTnLst>
                          </p:cTn>
                        </p:par>
                      </p:childTnLst>
                    </p:cTn>
                  </p:par>
                  <p:par>
                    <p:cTn id="77" fill="hold">
                      <p:stCondLst>
                        <p:cond delay="indefinite"/>
                      </p:stCondLst>
                      <p:childTnLst>
                        <p:par>
                          <p:cTn id="78" fill="hold">
                            <p:stCondLst>
                              <p:cond delay="0"/>
                            </p:stCondLst>
                            <p:childTnLst>
                              <p:par>
                                <p:cTn id="79" presetID="2" presetClass="entr" presetSubtype="1" fill="hold" nodeType="clickEffect">
                                  <p:stCondLst>
                                    <p:cond delay="0"/>
                                  </p:stCondLst>
                                  <p:childTnLst>
                                    <p:set>
                                      <p:cBhvr>
                                        <p:cTn id="80" dur="1" fill="hold">
                                          <p:stCondLst>
                                            <p:cond delay="0"/>
                                          </p:stCondLst>
                                        </p:cTn>
                                        <p:tgtEl>
                                          <p:spTgt spid="15"/>
                                        </p:tgtEl>
                                        <p:attrNameLst>
                                          <p:attrName>style.visibility</p:attrName>
                                        </p:attrNameLst>
                                      </p:cBhvr>
                                      <p:to>
                                        <p:strVal val="visible"/>
                                      </p:to>
                                    </p:set>
                                    <p:anim calcmode="lin" valueType="num">
                                      <p:cBhvr additive="base">
                                        <p:cTn id="81" dur="500" fill="hold"/>
                                        <p:tgtEl>
                                          <p:spTgt spid="15"/>
                                        </p:tgtEl>
                                        <p:attrNameLst>
                                          <p:attrName>ppt_x</p:attrName>
                                        </p:attrNameLst>
                                      </p:cBhvr>
                                      <p:tavLst>
                                        <p:tav tm="0">
                                          <p:val>
                                            <p:strVal val="#ppt_x"/>
                                          </p:val>
                                        </p:tav>
                                        <p:tav tm="100000">
                                          <p:val>
                                            <p:strVal val="#ppt_x"/>
                                          </p:val>
                                        </p:tav>
                                      </p:tavLst>
                                    </p:anim>
                                    <p:anim calcmode="lin" valueType="num">
                                      <p:cBhvr additive="base">
                                        <p:cTn id="82"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2" presetClass="entr" presetSubtype="0" fill="hold" grpId="0" nodeType="clickEffect">
                                  <p:stCondLst>
                                    <p:cond delay="0"/>
                                  </p:stCondLst>
                                  <p:childTnLst>
                                    <p:set>
                                      <p:cBhvr>
                                        <p:cTn id="86" dur="1" fill="hold">
                                          <p:stCondLst>
                                            <p:cond delay="0"/>
                                          </p:stCondLst>
                                        </p:cTn>
                                        <p:tgtEl>
                                          <p:spTgt spid="28"/>
                                        </p:tgtEl>
                                        <p:attrNameLst>
                                          <p:attrName>style.visibility</p:attrName>
                                        </p:attrNameLst>
                                      </p:cBhvr>
                                      <p:to>
                                        <p:strVal val="visible"/>
                                      </p:to>
                                    </p:set>
                                    <p:animEffect transition="in" filter="fade">
                                      <p:cBhvr>
                                        <p:cTn id="87" dur="1000"/>
                                        <p:tgtEl>
                                          <p:spTgt spid="28"/>
                                        </p:tgtEl>
                                      </p:cBhvr>
                                    </p:animEffect>
                                    <p:anim calcmode="lin" valueType="num">
                                      <p:cBhvr>
                                        <p:cTn id="88" dur="1000" fill="hold"/>
                                        <p:tgtEl>
                                          <p:spTgt spid="28"/>
                                        </p:tgtEl>
                                        <p:attrNameLst>
                                          <p:attrName>ppt_x</p:attrName>
                                        </p:attrNameLst>
                                      </p:cBhvr>
                                      <p:tavLst>
                                        <p:tav tm="0">
                                          <p:val>
                                            <p:strVal val="#ppt_x"/>
                                          </p:val>
                                        </p:tav>
                                        <p:tav tm="100000">
                                          <p:val>
                                            <p:strVal val="#ppt_x"/>
                                          </p:val>
                                        </p:tav>
                                      </p:tavLst>
                                    </p:anim>
                                    <p:anim calcmode="lin" valueType="num">
                                      <p:cBhvr>
                                        <p:cTn id="89"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42" presetClass="entr" presetSubtype="0" fill="hold" grpId="0" nodeType="clickEffect">
                                  <p:stCondLst>
                                    <p:cond delay="0"/>
                                  </p:stCondLst>
                                  <p:childTnLst>
                                    <p:set>
                                      <p:cBhvr>
                                        <p:cTn id="93" dur="1" fill="hold">
                                          <p:stCondLst>
                                            <p:cond delay="0"/>
                                          </p:stCondLst>
                                        </p:cTn>
                                        <p:tgtEl>
                                          <p:spTgt spid="23"/>
                                        </p:tgtEl>
                                        <p:attrNameLst>
                                          <p:attrName>style.visibility</p:attrName>
                                        </p:attrNameLst>
                                      </p:cBhvr>
                                      <p:to>
                                        <p:strVal val="visible"/>
                                      </p:to>
                                    </p:set>
                                    <p:animEffect transition="in" filter="fade">
                                      <p:cBhvr>
                                        <p:cTn id="94" dur="1000"/>
                                        <p:tgtEl>
                                          <p:spTgt spid="23"/>
                                        </p:tgtEl>
                                      </p:cBhvr>
                                    </p:animEffect>
                                    <p:anim calcmode="lin" valueType="num">
                                      <p:cBhvr>
                                        <p:cTn id="95" dur="1000" fill="hold"/>
                                        <p:tgtEl>
                                          <p:spTgt spid="23"/>
                                        </p:tgtEl>
                                        <p:attrNameLst>
                                          <p:attrName>ppt_x</p:attrName>
                                        </p:attrNameLst>
                                      </p:cBhvr>
                                      <p:tavLst>
                                        <p:tav tm="0">
                                          <p:val>
                                            <p:strVal val="#ppt_x"/>
                                          </p:val>
                                        </p:tav>
                                        <p:tav tm="100000">
                                          <p:val>
                                            <p:strVal val="#ppt_x"/>
                                          </p:val>
                                        </p:tav>
                                      </p:tavLst>
                                    </p:anim>
                                    <p:anim calcmode="lin" valueType="num">
                                      <p:cBhvr>
                                        <p:cTn id="96"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42" presetClass="entr" presetSubtype="0" fill="hold" grpId="0" nodeType="clickEffect">
                                  <p:stCondLst>
                                    <p:cond delay="0"/>
                                  </p:stCondLst>
                                  <p:childTnLst>
                                    <p:set>
                                      <p:cBhvr>
                                        <p:cTn id="100" dur="1" fill="hold">
                                          <p:stCondLst>
                                            <p:cond delay="0"/>
                                          </p:stCondLst>
                                        </p:cTn>
                                        <p:tgtEl>
                                          <p:spTgt spid="33"/>
                                        </p:tgtEl>
                                        <p:attrNameLst>
                                          <p:attrName>style.visibility</p:attrName>
                                        </p:attrNameLst>
                                      </p:cBhvr>
                                      <p:to>
                                        <p:strVal val="visible"/>
                                      </p:to>
                                    </p:set>
                                    <p:animEffect transition="in" filter="fade">
                                      <p:cBhvr>
                                        <p:cTn id="101" dur="1000"/>
                                        <p:tgtEl>
                                          <p:spTgt spid="33"/>
                                        </p:tgtEl>
                                      </p:cBhvr>
                                    </p:animEffect>
                                    <p:anim calcmode="lin" valueType="num">
                                      <p:cBhvr>
                                        <p:cTn id="102" dur="1000" fill="hold"/>
                                        <p:tgtEl>
                                          <p:spTgt spid="33"/>
                                        </p:tgtEl>
                                        <p:attrNameLst>
                                          <p:attrName>ppt_x</p:attrName>
                                        </p:attrNameLst>
                                      </p:cBhvr>
                                      <p:tavLst>
                                        <p:tav tm="0">
                                          <p:val>
                                            <p:strVal val="#ppt_x"/>
                                          </p:val>
                                        </p:tav>
                                        <p:tav tm="100000">
                                          <p:val>
                                            <p:strVal val="#ppt_x"/>
                                          </p:val>
                                        </p:tav>
                                      </p:tavLst>
                                    </p:anim>
                                    <p:anim calcmode="lin" valueType="num">
                                      <p:cBhvr>
                                        <p:cTn id="103"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42" presetClass="entr" presetSubtype="0" fill="hold" nodeType="clickEffect">
                                  <p:stCondLst>
                                    <p:cond delay="0"/>
                                  </p:stCondLst>
                                  <p:childTnLst>
                                    <p:set>
                                      <p:cBhvr>
                                        <p:cTn id="107" dur="1" fill="hold">
                                          <p:stCondLst>
                                            <p:cond delay="0"/>
                                          </p:stCondLst>
                                        </p:cTn>
                                        <p:tgtEl>
                                          <p:spTgt spid="17"/>
                                        </p:tgtEl>
                                        <p:attrNameLst>
                                          <p:attrName>style.visibility</p:attrName>
                                        </p:attrNameLst>
                                      </p:cBhvr>
                                      <p:to>
                                        <p:strVal val="visible"/>
                                      </p:to>
                                    </p:set>
                                    <p:animEffect transition="in" filter="fade">
                                      <p:cBhvr>
                                        <p:cTn id="108" dur="1000"/>
                                        <p:tgtEl>
                                          <p:spTgt spid="17"/>
                                        </p:tgtEl>
                                      </p:cBhvr>
                                    </p:animEffect>
                                    <p:anim calcmode="lin" valueType="num">
                                      <p:cBhvr>
                                        <p:cTn id="109" dur="1000" fill="hold"/>
                                        <p:tgtEl>
                                          <p:spTgt spid="17"/>
                                        </p:tgtEl>
                                        <p:attrNameLst>
                                          <p:attrName>ppt_x</p:attrName>
                                        </p:attrNameLst>
                                      </p:cBhvr>
                                      <p:tavLst>
                                        <p:tav tm="0">
                                          <p:val>
                                            <p:strVal val="#ppt_x"/>
                                          </p:val>
                                        </p:tav>
                                        <p:tav tm="100000">
                                          <p:val>
                                            <p:strVal val="#ppt_x"/>
                                          </p:val>
                                        </p:tav>
                                      </p:tavLst>
                                    </p:anim>
                                    <p:anim calcmode="lin" valueType="num">
                                      <p:cBhvr>
                                        <p:cTn id="11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10" presetClass="entr" presetSubtype="0" fill="hold" grpId="0" nodeType="clickEffect">
                                  <p:stCondLst>
                                    <p:cond delay="0"/>
                                  </p:stCondLst>
                                  <p:childTnLst>
                                    <p:set>
                                      <p:cBhvr>
                                        <p:cTn id="114" dur="1" fill="hold">
                                          <p:stCondLst>
                                            <p:cond delay="0"/>
                                          </p:stCondLst>
                                        </p:cTn>
                                        <p:tgtEl>
                                          <p:spTgt spid="29"/>
                                        </p:tgtEl>
                                        <p:attrNameLst>
                                          <p:attrName>style.visibility</p:attrName>
                                        </p:attrNameLst>
                                      </p:cBhvr>
                                      <p:to>
                                        <p:strVal val="visible"/>
                                      </p:to>
                                    </p:set>
                                    <p:animEffect transition="in" filter="fade">
                                      <p:cBhvr>
                                        <p:cTn id="115" dur="500"/>
                                        <p:tgtEl>
                                          <p:spTgt spid="29"/>
                                        </p:tgtEl>
                                      </p:cBhvr>
                                    </p:animEffect>
                                  </p:childTnLst>
                                </p:cTn>
                              </p:par>
                            </p:childTnLst>
                          </p:cTn>
                        </p:par>
                      </p:childTnLst>
                    </p:cTn>
                  </p:par>
                  <p:par>
                    <p:cTn id="116" fill="hold">
                      <p:stCondLst>
                        <p:cond delay="indefinite"/>
                      </p:stCondLst>
                      <p:childTnLst>
                        <p:par>
                          <p:cTn id="117" fill="hold">
                            <p:stCondLst>
                              <p:cond delay="0"/>
                            </p:stCondLst>
                            <p:childTnLst>
                              <p:par>
                                <p:cTn id="118" presetID="22" presetClass="entr" presetSubtype="4" fill="hold" grpId="0" nodeType="clickEffect">
                                  <p:stCondLst>
                                    <p:cond delay="0"/>
                                  </p:stCondLst>
                                  <p:childTnLst>
                                    <p:set>
                                      <p:cBhvr>
                                        <p:cTn id="119" dur="1" fill="hold">
                                          <p:stCondLst>
                                            <p:cond delay="0"/>
                                          </p:stCondLst>
                                        </p:cTn>
                                        <p:tgtEl>
                                          <p:spTgt spid="24"/>
                                        </p:tgtEl>
                                        <p:attrNameLst>
                                          <p:attrName>style.visibility</p:attrName>
                                        </p:attrNameLst>
                                      </p:cBhvr>
                                      <p:to>
                                        <p:strVal val="visible"/>
                                      </p:to>
                                    </p:set>
                                    <p:animEffect transition="in" filter="wipe(down)">
                                      <p:cBhvr>
                                        <p:cTn id="120" dur="500"/>
                                        <p:tgtEl>
                                          <p:spTgt spid="24"/>
                                        </p:tgtEl>
                                      </p:cBhvr>
                                    </p:animEffect>
                                  </p:childTnLst>
                                </p:cTn>
                              </p:par>
                            </p:childTnLst>
                          </p:cTn>
                        </p:par>
                      </p:childTnLst>
                    </p:cTn>
                  </p:par>
                  <p:par>
                    <p:cTn id="121" fill="hold">
                      <p:stCondLst>
                        <p:cond delay="indefinite"/>
                      </p:stCondLst>
                      <p:childTnLst>
                        <p:par>
                          <p:cTn id="122" fill="hold">
                            <p:stCondLst>
                              <p:cond delay="0"/>
                            </p:stCondLst>
                            <p:childTnLst>
                              <p:par>
                                <p:cTn id="123" presetID="42" presetClass="entr" presetSubtype="0" fill="hold" grpId="0" nodeType="clickEffect">
                                  <p:stCondLst>
                                    <p:cond delay="0"/>
                                  </p:stCondLst>
                                  <p:childTnLst>
                                    <p:set>
                                      <p:cBhvr>
                                        <p:cTn id="124" dur="1" fill="hold">
                                          <p:stCondLst>
                                            <p:cond delay="0"/>
                                          </p:stCondLst>
                                        </p:cTn>
                                        <p:tgtEl>
                                          <p:spTgt spid="34"/>
                                        </p:tgtEl>
                                        <p:attrNameLst>
                                          <p:attrName>style.visibility</p:attrName>
                                        </p:attrNameLst>
                                      </p:cBhvr>
                                      <p:to>
                                        <p:strVal val="visible"/>
                                      </p:to>
                                    </p:set>
                                    <p:animEffect transition="in" filter="fade">
                                      <p:cBhvr>
                                        <p:cTn id="125" dur="1000"/>
                                        <p:tgtEl>
                                          <p:spTgt spid="34"/>
                                        </p:tgtEl>
                                      </p:cBhvr>
                                    </p:animEffect>
                                    <p:anim calcmode="lin" valueType="num">
                                      <p:cBhvr>
                                        <p:cTn id="126" dur="1000" fill="hold"/>
                                        <p:tgtEl>
                                          <p:spTgt spid="34"/>
                                        </p:tgtEl>
                                        <p:attrNameLst>
                                          <p:attrName>ppt_x</p:attrName>
                                        </p:attrNameLst>
                                      </p:cBhvr>
                                      <p:tavLst>
                                        <p:tav tm="0">
                                          <p:val>
                                            <p:strVal val="#ppt_x"/>
                                          </p:val>
                                        </p:tav>
                                        <p:tav tm="100000">
                                          <p:val>
                                            <p:strVal val="#ppt_x"/>
                                          </p:val>
                                        </p:tav>
                                      </p:tavLst>
                                    </p:anim>
                                    <p:anim calcmode="lin" valueType="num">
                                      <p:cBhvr>
                                        <p:cTn id="127"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128" fill="hold">
                      <p:stCondLst>
                        <p:cond delay="indefinite"/>
                      </p:stCondLst>
                      <p:childTnLst>
                        <p:par>
                          <p:cTn id="129" fill="hold">
                            <p:stCondLst>
                              <p:cond delay="0"/>
                            </p:stCondLst>
                            <p:childTnLst>
                              <p:par>
                                <p:cTn id="130" presetID="2" presetClass="entr" presetSubtype="4" fill="hold" nodeType="clickEffect">
                                  <p:stCondLst>
                                    <p:cond delay="0"/>
                                  </p:stCondLst>
                                  <p:childTnLst>
                                    <p:set>
                                      <p:cBhvr>
                                        <p:cTn id="131" dur="1" fill="hold">
                                          <p:stCondLst>
                                            <p:cond delay="0"/>
                                          </p:stCondLst>
                                        </p:cTn>
                                        <p:tgtEl>
                                          <p:spTgt spid="19"/>
                                        </p:tgtEl>
                                        <p:attrNameLst>
                                          <p:attrName>style.visibility</p:attrName>
                                        </p:attrNameLst>
                                      </p:cBhvr>
                                      <p:to>
                                        <p:strVal val="visible"/>
                                      </p:to>
                                    </p:set>
                                    <p:anim calcmode="lin" valueType="num">
                                      <p:cBhvr additive="base">
                                        <p:cTn id="132" dur="500" fill="hold"/>
                                        <p:tgtEl>
                                          <p:spTgt spid="19"/>
                                        </p:tgtEl>
                                        <p:attrNameLst>
                                          <p:attrName>ppt_x</p:attrName>
                                        </p:attrNameLst>
                                      </p:cBhvr>
                                      <p:tavLst>
                                        <p:tav tm="0">
                                          <p:val>
                                            <p:strVal val="#ppt_x"/>
                                          </p:val>
                                        </p:tav>
                                        <p:tav tm="100000">
                                          <p:val>
                                            <p:strVal val="#ppt_x"/>
                                          </p:val>
                                        </p:tav>
                                      </p:tavLst>
                                    </p:anim>
                                    <p:anim calcmode="lin" valueType="num">
                                      <p:cBhvr additive="base">
                                        <p:cTn id="133"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34" fill="hold">
                      <p:stCondLst>
                        <p:cond delay="indefinite"/>
                      </p:stCondLst>
                      <p:childTnLst>
                        <p:par>
                          <p:cTn id="135" fill="hold">
                            <p:stCondLst>
                              <p:cond delay="0"/>
                            </p:stCondLst>
                            <p:childTnLst>
                              <p:par>
                                <p:cTn id="136" presetID="21" presetClass="entr" presetSubtype="1" fill="hold" grpId="0" nodeType="clickEffect">
                                  <p:stCondLst>
                                    <p:cond delay="0"/>
                                  </p:stCondLst>
                                  <p:childTnLst>
                                    <p:set>
                                      <p:cBhvr>
                                        <p:cTn id="137" dur="1" fill="hold">
                                          <p:stCondLst>
                                            <p:cond delay="0"/>
                                          </p:stCondLst>
                                        </p:cTn>
                                        <p:tgtEl>
                                          <p:spTgt spid="30"/>
                                        </p:tgtEl>
                                        <p:attrNameLst>
                                          <p:attrName>style.visibility</p:attrName>
                                        </p:attrNameLst>
                                      </p:cBhvr>
                                      <p:to>
                                        <p:strVal val="visible"/>
                                      </p:to>
                                    </p:set>
                                    <p:animEffect transition="in" filter="wheel(1)">
                                      <p:cBhvr>
                                        <p:cTn id="138" dur="2000"/>
                                        <p:tgtEl>
                                          <p:spTgt spid="30"/>
                                        </p:tgtEl>
                                      </p:cBhvr>
                                    </p:animEffect>
                                  </p:childTnLst>
                                </p:cTn>
                              </p:par>
                            </p:childTnLst>
                          </p:cTn>
                        </p:par>
                      </p:childTnLst>
                    </p:cTn>
                  </p:par>
                  <p:par>
                    <p:cTn id="139" fill="hold">
                      <p:stCondLst>
                        <p:cond delay="indefinite"/>
                      </p:stCondLst>
                      <p:childTnLst>
                        <p:par>
                          <p:cTn id="140" fill="hold">
                            <p:stCondLst>
                              <p:cond delay="0"/>
                            </p:stCondLst>
                            <p:childTnLst>
                              <p:par>
                                <p:cTn id="141" presetID="22" presetClass="entr" presetSubtype="4" fill="hold" grpId="0" nodeType="clickEffect">
                                  <p:stCondLst>
                                    <p:cond delay="0"/>
                                  </p:stCondLst>
                                  <p:childTnLst>
                                    <p:set>
                                      <p:cBhvr>
                                        <p:cTn id="142" dur="1" fill="hold">
                                          <p:stCondLst>
                                            <p:cond delay="0"/>
                                          </p:stCondLst>
                                        </p:cTn>
                                        <p:tgtEl>
                                          <p:spTgt spid="25"/>
                                        </p:tgtEl>
                                        <p:attrNameLst>
                                          <p:attrName>style.visibility</p:attrName>
                                        </p:attrNameLst>
                                      </p:cBhvr>
                                      <p:to>
                                        <p:strVal val="visible"/>
                                      </p:to>
                                    </p:set>
                                    <p:animEffect transition="in" filter="wipe(down)">
                                      <p:cBhvr>
                                        <p:cTn id="143" dur="500"/>
                                        <p:tgtEl>
                                          <p:spTgt spid="25"/>
                                        </p:tgtEl>
                                      </p:cBhvr>
                                    </p:animEffect>
                                  </p:childTnLst>
                                </p:cTn>
                              </p:par>
                            </p:childTnLst>
                          </p:cTn>
                        </p:par>
                      </p:childTnLst>
                    </p:cTn>
                  </p:par>
                  <p:par>
                    <p:cTn id="144" fill="hold">
                      <p:stCondLst>
                        <p:cond delay="indefinite"/>
                      </p:stCondLst>
                      <p:childTnLst>
                        <p:par>
                          <p:cTn id="145" fill="hold">
                            <p:stCondLst>
                              <p:cond delay="0"/>
                            </p:stCondLst>
                            <p:childTnLst>
                              <p:par>
                                <p:cTn id="146" presetID="16" presetClass="entr" presetSubtype="21" fill="hold" grpId="0" nodeType="clickEffect">
                                  <p:stCondLst>
                                    <p:cond delay="0"/>
                                  </p:stCondLst>
                                  <p:childTnLst>
                                    <p:set>
                                      <p:cBhvr>
                                        <p:cTn id="147" dur="1" fill="hold">
                                          <p:stCondLst>
                                            <p:cond delay="0"/>
                                          </p:stCondLst>
                                        </p:cTn>
                                        <p:tgtEl>
                                          <p:spTgt spid="35"/>
                                        </p:tgtEl>
                                        <p:attrNameLst>
                                          <p:attrName>style.visibility</p:attrName>
                                        </p:attrNameLst>
                                      </p:cBhvr>
                                      <p:to>
                                        <p:strVal val="visible"/>
                                      </p:to>
                                    </p:set>
                                    <p:animEffect transition="in" filter="barn(inVertical)">
                                      <p:cBhvr>
                                        <p:cTn id="148"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7" grpId="0"/>
      <p:bldP spid="8" grpId="0"/>
      <p:bldP spid="21" grpId="0" animBg="1"/>
      <p:bldP spid="22" grpId="0" animBg="1"/>
      <p:bldP spid="23" grpId="0" animBg="1"/>
      <p:bldP spid="24" grpId="0" animBg="1"/>
      <p:bldP spid="25" grpId="0" animBg="1"/>
      <p:bldP spid="26" grpId="0"/>
      <p:bldP spid="27" grpId="0"/>
      <p:bldP spid="28" grpId="0"/>
      <p:bldP spid="29" grpId="0"/>
      <p:bldP spid="30" grpId="0"/>
      <p:bldP spid="31" grpId="0"/>
      <p:bldP spid="32" grpId="0"/>
      <p:bldP spid="33" grpId="0"/>
      <p:bldP spid="34" grpId="0"/>
      <p:bldP spid="35" grpId="0"/>
      <p:bldP spid="3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9140" y="312089"/>
            <a:ext cx="8915400" cy="600075"/>
          </a:xfrm>
        </p:spPr>
        <p:txBody>
          <a:bodyPr>
            <a:normAutofit/>
          </a:bodyPr>
          <a:lstStyle/>
          <a:p>
            <a:pPr algn="r" rtl="1"/>
            <a:r>
              <a:rPr lang="ar-JO" sz="2000" b="1" i="1" dirty="0"/>
              <a:t>صنّف الأفعال الآتية الواردة في النّص السّابق إلى فعل مزيد وفعل مجرد</a:t>
            </a:r>
            <a:endParaRPr lang="en-US" sz="2000" b="1" i="1" dirty="0"/>
          </a:p>
        </p:txBody>
      </p:sp>
      <p:graphicFrame>
        <p:nvGraphicFramePr>
          <p:cNvPr id="4" name="Table 3"/>
          <p:cNvGraphicFramePr>
            <a:graphicFrameLocks noGrp="1"/>
          </p:cNvGraphicFramePr>
          <p:nvPr>
            <p:extLst>
              <p:ext uri="{D42A27DB-BD31-4B8C-83A1-F6EECF244321}">
                <p14:modId xmlns:p14="http://schemas.microsoft.com/office/powerpoint/2010/main" val="2866034583"/>
              </p:ext>
            </p:extLst>
          </p:nvPr>
        </p:nvGraphicFramePr>
        <p:xfrm>
          <a:off x="2146302" y="3969513"/>
          <a:ext cx="9286876" cy="2031560"/>
        </p:xfrm>
        <a:graphic>
          <a:graphicData uri="http://schemas.openxmlformats.org/drawingml/2006/table">
            <a:tbl>
              <a:tblPr firstRow="1" bandRow="1">
                <a:tableStyleId>{5C22544A-7EE6-4342-B048-85BDC9FD1C3A}</a:tableStyleId>
              </a:tblPr>
              <a:tblGrid>
                <a:gridCol w="2321719">
                  <a:extLst>
                    <a:ext uri="{9D8B030D-6E8A-4147-A177-3AD203B41FA5}">
                      <a16:colId xmlns:a16="http://schemas.microsoft.com/office/drawing/2014/main" val="1806307671"/>
                    </a:ext>
                  </a:extLst>
                </a:gridCol>
                <a:gridCol w="2321719">
                  <a:extLst>
                    <a:ext uri="{9D8B030D-6E8A-4147-A177-3AD203B41FA5}">
                      <a16:colId xmlns:a16="http://schemas.microsoft.com/office/drawing/2014/main" val="167397691"/>
                    </a:ext>
                  </a:extLst>
                </a:gridCol>
                <a:gridCol w="2321719">
                  <a:extLst>
                    <a:ext uri="{9D8B030D-6E8A-4147-A177-3AD203B41FA5}">
                      <a16:colId xmlns:a16="http://schemas.microsoft.com/office/drawing/2014/main" val="3735726360"/>
                    </a:ext>
                  </a:extLst>
                </a:gridCol>
                <a:gridCol w="2321719">
                  <a:extLst>
                    <a:ext uri="{9D8B030D-6E8A-4147-A177-3AD203B41FA5}">
                      <a16:colId xmlns:a16="http://schemas.microsoft.com/office/drawing/2014/main" val="820244141"/>
                    </a:ext>
                  </a:extLst>
                </a:gridCol>
              </a:tblGrid>
              <a:tr h="406312">
                <a:tc>
                  <a:txBody>
                    <a:bodyPr/>
                    <a:lstStyle/>
                    <a:p>
                      <a:pPr algn="ctr" rtl="1"/>
                      <a:r>
                        <a:rPr lang="ar-JO" b="1" dirty="0">
                          <a:solidFill>
                            <a:schemeClr val="tx1"/>
                          </a:solidFill>
                        </a:rPr>
                        <a:t>استطاع</a:t>
                      </a:r>
                      <a:endParaRPr lang="en-US" b="1" dirty="0">
                        <a:solidFill>
                          <a:schemeClr val="tx1"/>
                        </a:solidFill>
                      </a:endParaRPr>
                    </a:p>
                  </a:txBody>
                  <a:tcPr>
                    <a:solidFill>
                      <a:schemeClr val="bg1">
                        <a:lumMod val="85000"/>
                      </a:schemeClr>
                    </a:solidFill>
                  </a:tcPr>
                </a:tc>
                <a:tc>
                  <a:txBody>
                    <a:bodyPr/>
                    <a:lstStyle/>
                    <a:p>
                      <a:pPr algn="ctr" rtl="1"/>
                      <a:r>
                        <a:rPr lang="ar-JO" b="1" dirty="0">
                          <a:solidFill>
                            <a:schemeClr val="tx1"/>
                          </a:solidFill>
                        </a:rPr>
                        <a:t>تعرّض</a:t>
                      </a:r>
                      <a:endParaRPr lang="en-US" b="1" dirty="0">
                        <a:solidFill>
                          <a:schemeClr val="tx1"/>
                        </a:solidFill>
                      </a:endParaRPr>
                    </a:p>
                  </a:txBody>
                  <a:tcPr>
                    <a:solidFill>
                      <a:schemeClr val="bg1">
                        <a:lumMod val="85000"/>
                      </a:schemeClr>
                    </a:solidFill>
                  </a:tcPr>
                </a:tc>
                <a:tc>
                  <a:txBody>
                    <a:bodyPr/>
                    <a:lstStyle/>
                    <a:p>
                      <a:pPr algn="ctr" rtl="1"/>
                      <a:r>
                        <a:rPr lang="ar-JO" b="1" dirty="0">
                          <a:solidFill>
                            <a:schemeClr val="tx1"/>
                          </a:solidFill>
                        </a:rPr>
                        <a:t>كلّف</a:t>
                      </a:r>
                      <a:endParaRPr lang="en-US" b="1" dirty="0">
                        <a:solidFill>
                          <a:schemeClr val="tx1"/>
                        </a:solidFill>
                      </a:endParaRPr>
                    </a:p>
                  </a:txBody>
                  <a:tcPr>
                    <a:solidFill>
                      <a:schemeClr val="bg1">
                        <a:lumMod val="85000"/>
                      </a:schemeClr>
                    </a:solidFill>
                  </a:tcPr>
                </a:tc>
                <a:tc>
                  <a:txBody>
                    <a:bodyPr/>
                    <a:lstStyle/>
                    <a:p>
                      <a:pPr algn="ctr" rtl="1"/>
                      <a:r>
                        <a:rPr lang="ar-JO" b="1" dirty="0">
                          <a:solidFill>
                            <a:schemeClr val="tx1"/>
                          </a:solidFill>
                        </a:rPr>
                        <a:t>طرد</a:t>
                      </a:r>
                      <a:endParaRPr lang="en-US" b="1" dirty="0">
                        <a:solidFill>
                          <a:schemeClr val="tx1"/>
                        </a:solidFill>
                      </a:endParaRPr>
                    </a:p>
                  </a:txBody>
                  <a:tcPr>
                    <a:solidFill>
                      <a:schemeClr val="bg1">
                        <a:lumMod val="85000"/>
                      </a:schemeClr>
                    </a:solidFill>
                  </a:tcPr>
                </a:tc>
                <a:extLst>
                  <a:ext uri="{0D108BD9-81ED-4DB2-BD59-A6C34878D82A}">
                    <a16:rowId xmlns:a16="http://schemas.microsoft.com/office/drawing/2014/main" val="2045143359"/>
                  </a:ext>
                </a:extLst>
              </a:tr>
              <a:tr h="406312">
                <a:tc>
                  <a:txBody>
                    <a:bodyPr/>
                    <a:lstStyle/>
                    <a:p>
                      <a:pPr algn="ctr" rtl="1"/>
                      <a:endParaRPr lang="en-US" b="1">
                        <a:solidFill>
                          <a:schemeClr val="tx1"/>
                        </a:solidFill>
                      </a:endParaRPr>
                    </a:p>
                  </a:txBody>
                  <a:tcPr>
                    <a:solidFill>
                      <a:schemeClr val="bg1">
                        <a:lumMod val="85000"/>
                      </a:schemeClr>
                    </a:solidFill>
                  </a:tcPr>
                </a:tc>
                <a:tc>
                  <a:txBody>
                    <a:bodyPr/>
                    <a:lstStyle/>
                    <a:p>
                      <a:pPr algn="ctr" rtl="1"/>
                      <a:r>
                        <a:rPr lang="ar-JO" b="1" dirty="0">
                          <a:solidFill>
                            <a:schemeClr val="tx1"/>
                          </a:solidFill>
                        </a:rPr>
                        <a:t>اشترك</a:t>
                      </a:r>
                      <a:endParaRPr lang="en-US" b="1" dirty="0">
                        <a:solidFill>
                          <a:schemeClr val="tx1"/>
                        </a:solidFill>
                      </a:endParaRPr>
                    </a:p>
                  </a:txBody>
                  <a:tcPr>
                    <a:solidFill>
                      <a:schemeClr val="bg1">
                        <a:lumMod val="85000"/>
                      </a:schemeClr>
                    </a:solidFill>
                  </a:tcPr>
                </a:tc>
                <a:tc>
                  <a:txBody>
                    <a:bodyPr/>
                    <a:lstStyle/>
                    <a:p>
                      <a:pPr algn="ctr" rtl="1"/>
                      <a:r>
                        <a:rPr lang="ar-JO" b="1" dirty="0">
                          <a:solidFill>
                            <a:schemeClr val="tx1"/>
                          </a:solidFill>
                        </a:rPr>
                        <a:t>غادر</a:t>
                      </a:r>
                      <a:endParaRPr lang="en-US" b="1" dirty="0">
                        <a:solidFill>
                          <a:schemeClr val="tx1"/>
                        </a:solidFill>
                      </a:endParaRPr>
                    </a:p>
                  </a:txBody>
                  <a:tcPr>
                    <a:solidFill>
                      <a:schemeClr val="bg1">
                        <a:lumMod val="85000"/>
                      </a:schemeClr>
                    </a:solidFill>
                  </a:tcPr>
                </a:tc>
                <a:tc>
                  <a:txBody>
                    <a:bodyPr/>
                    <a:lstStyle/>
                    <a:p>
                      <a:pPr algn="ctr" rtl="1"/>
                      <a:r>
                        <a:rPr lang="ar-JO" b="1" dirty="0">
                          <a:solidFill>
                            <a:schemeClr val="tx1"/>
                          </a:solidFill>
                        </a:rPr>
                        <a:t>مكث</a:t>
                      </a:r>
                      <a:endParaRPr lang="en-US" b="1" dirty="0">
                        <a:solidFill>
                          <a:schemeClr val="tx1"/>
                        </a:solidFill>
                      </a:endParaRPr>
                    </a:p>
                  </a:txBody>
                  <a:tcPr>
                    <a:solidFill>
                      <a:schemeClr val="bg1">
                        <a:lumMod val="85000"/>
                      </a:schemeClr>
                    </a:solidFill>
                  </a:tcPr>
                </a:tc>
                <a:extLst>
                  <a:ext uri="{0D108BD9-81ED-4DB2-BD59-A6C34878D82A}">
                    <a16:rowId xmlns:a16="http://schemas.microsoft.com/office/drawing/2014/main" val="3985253479"/>
                  </a:ext>
                </a:extLst>
              </a:tr>
              <a:tr h="406312">
                <a:tc>
                  <a:txBody>
                    <a:bodyPr/>
                    <a:lstStyle/>
                    <a:p>
                      <a:pPr algn="ctr" rtl="1"/>
                      <a:endParaRPr lang="en-US" b="1">
                        <a:solidFill>
                          <a:schemeClr val="tx1"/>
                        </a:solidFill>
                      </a:endParaRPr>
                    </a:p>
                  </a:txBody>
                  <a:tcPr>
                    <a:solidFill>
                      <a:schemeClr val="bg1">
                        <a:lumMod val="85000"/>
                      </a:schemeClr>
                    </a:solidFill>
                  </a:tcPr>
                </a:tc>
                <a:tc>
                  <a:txBody>
                    <a:bodyPr/>
                    <a:lstStyle/>
                    <a:p>
                      <a:pPr algn="ctr" rtl="1"/>
                      <a:endParaRPr lang="en-US" b="1" dirty="0">
                        <a:solidFill>
                          <a:schemeClr val="tx1"/>
                        </a:solidFill>
                      </a:endParaRPr>
                    </a:p>
                  </a:txBody>
                  <a:tcPr>
                    <a:solidFill>
                      <a:schemeClr val="bg1">
                        <a:lumMod val="85000"/>
                      </a:schemeClr>
                    </a:solidFill>
                  </a:tcPr>
                </a:tc>
                <a:tc>
                  <a:txBody>
                    <a:bodyPr/>
                    <a:lstStyle/>
                    <a:p>
                      <a:pPr algn="ctr" rtl="1"/>
                      <a:r>
                        <a:rPr lang="ar-JO" b="1" dirty="0">
                          <a:solidFill>
                            <a:schemeClr val="tx1"/>
                          </a:solidFill>
                        </a:rPr>
                        <a:t>شارك</a:t>
                      </a:r>
                      <a:endParaRPr lang="en-US" b="1" dirty="0">
                        <a:solidFill>
                          <a:schemeClr val="tx1"/>
                        </a:solidFill>
                      </a:endParaRPr>
                    </a:p>
                  </a:txBody>
                  <a:tcPr>
                    <a:solidFill>
                      <a:schemeClr val="bg1">
                        <a:lumMod val="85000"/>
                      </a:schemeClr>
                    </a:solidFill>
                  </a:tcPr>
                </a:tc>
                <a:tc>
                  <a:txBody>
                    <a:bodyPr/>
                    <a:lstStyle/>
                    <a:p>
                      <a:pPr algn="ctr" rtl="1"/>
                      <a:r>
                        <a:rPr lang="ar-JO" b="1" dirty="0">
                          <a:solidFill>
                            <a:schemeClr val="tx1"/>
                          </a:solidFill>
                        </a:rPr>
                        <a:t>دخل</a:t>
                      </a:r>
                      <a:endParaRPr lang="en-US" b="1" dirty="0">
                        <a:solidFill>
                          <a:schemeClr val="tx1"/>
                        </a:solidFill>
                      </a:endParaRPr>
                    </a:p>
                  </a:txBody>
                  <a:tcPr>
                    <a:solidFill>
                      <a:schemeClr val="bg1">
                        <a:lumMod val="85000"/>
                      </a:schemeClr>
                    </a:solidFill>
                  </a:tcPr>
                </a:tc>
                <a:extLst>
                  <a:ext uri="{0D108BD9-81ED-4DB2-BD59-A6C34878D82A}">
                    <a16:rowId xmlns:a16="http://schemas.microsoft.com/office/drawing/2014/main" val="131743002"/>
                  </a:ext>
                </a:extLst>
              </a:tr>
              <a:tr h="406312">
                <a:tc>
                  <a:txBody>
                    <a:bodyPr/>
                    <a:lstStyle/>
                    <a:p>
                      <a:pPr algn="ctr" rtl="1"/>
                      <a:endParaRPr lang="en-US" b="1" dirty="0">
                        <a:solidFill>
                          <a:schemeClr val="tx1"/>
                        </a:solidFill>
                      </a:endParaRPr>
                    </a:p>
                  </a:txBody>
                  <a:tcPr>
                    <a:solidFill>
                      <a:schemeClr val="bg1">
                        <a:lumMod val="85000"/>
                      </a:schemeClr>
                    </a:solidFill>
                  </a:tcPr>
                </a:tc>
                <a:tc>
                  <a:txBody>
                    <a:bodyPr/>
                    <a:lstStyle/>
                    <a:p>
                      <a:pPr algn="ctr" rtl="1"/>
                      <a:endParaRPr lang="en-US" b="1">
                        <a:solidFill>
                          <a:schemeClr val="tx1"/>
                        </a:solidFill>
                      </a:endParaRPr>
                    </a:p>
                  </a:txBody>
                  <a:tcPr>
                    <a:solidFill>
                      <a:schemeClr val="bg1">
                        <a:lumMod val="85000"/>
                      </a:schemeClr>
                    </a:solidFill>
                  </a:tcPr>
                </a:tc>
                <a:tc>
                  <a:txBody>
                    <a:bodyPr/>
                    <a:lstStyle/>
                    <a:p>
                      <a:pPr algn="ctr" rtl="1"/>
                      <a:r>
                        <a:rPr lang="ar-JO" b="1" dirty="0">
                          <a:solidFill>
                            <a:schemeClr val="tx1"/>
                          </a:solidFill>
                        </a:rPr>
                        <a:t>شاهد</a:t>
                      </a:r>
                      <a:endParaRPr lang="en-US" b="1" dirty="0">
                        <a:solidFill>
                          <a:schemeClr val="tx1"/>
                        </a:solidFill>
                      </a:endParaRPr>
                    </a:p>
                  </a:txBody>
                  <a:tcPr>
                    <a:solidFill>
                      <a:schemeClr val="bg1">
                        <a:lumMod val="85000"/>
                      </a:schemeClr>
                    </a:solidFill>
                  </a:tcPr>
                </a:tc>
                <a:tc>
                  <a:txBody>
                    <a:bodyPr/>
                    <a:lstStyle/>
                    <a:p>
                      <a:pPr algn="ctr" rtl="1"/>
                      <a:r>
                        <a:rPr lang="ar-JO" b="1" dirty="0">
                          <a:solidFill>
                            <a:schemeClr val="tx1"/>
                          </a:solidFill>
                        </a:rPr>
                        <a:t>وقف</a:t>
                      </a:r>
                      <a:endParaRPr lang="en-US" b="1" dirty="0">
                        <a:solidFill>
                          <a:schemeClr val="tx1"/>
                        </a:solidFill>
                      </a:endParaRPr>
                    </a:p>
                  </a:txBody>
                  <a:tcPr>
                    <a:solidFill>
                      <a:schemeClr val="bg1">
                        <a:lumMod val="85000"/>
                      </a:schemeClr>
                    </a:solidFill>
                  </a:tcPr>
                </a:tc>
                <a:extLst>
                  <a:ext uri="{0D108BD9-81ED-4DB2-BD59-A6C34878D82A}">
                    <a16:rowId xmlns:a16="http://schemas.microsoft.com/office/drawing/2014/main" val="672794095"/>
                  </a:ext>
                </a:extLst>
              </a:tr>
              <a:tr h="406312">
                <a:tc>
                  <a:txBody>
                    <a:bodyPr/>
                    <a:lstStyle/>
                    <a:p>
                      <a:pPr algn="ctr" rtl="1"/>
                      <a:endParaRPr lang="en-US" b="1">
                        <a:solidFill>
                          <a:schemeClr val="tx1"/>
                        </a:solidFill>
                      </a:endParaRPr>
                    </a:p>
                  </a:txBody>
                  <a:tcPr>
                    <a:solidFill>
                      <a:schemeClr val="bg1">
                        <a:lumMod val="85000"/>
                      </a:schemeClr>
                    </a:solidFill>
                  </a:tcPr>
                </a:tc>
                <a:tc>
                  <a:txBody>
                    <a:bodyPr/>
                    <a:lstStyle/>
                    <a:p>
                      <a:pPr algn="ctr" rtl="1"/>
                      <a:endParaRPr lang="en-US" b="1">
                        <a:solidFill>
                          <a:schemeClr val="tx1"/>
                        </a:solidFill>
                      </a:endParaRPr>
                    </a:p>
                  </a:txBody>
                  <a:tcPr>
                    <a:solidFill>
                      <a:schemeClr val="bg1">
                        <a:lumMod val="85000"/>
                      </a:schemeClr>
                    </a:solidFill>
                  </a:tcPr>
                </a:tc>
                <a:tc>
                  <a:txBody>
                    <a:bodyPr/>
                    <a:lstStyle/>
                    <a:p>
                      <a:pPr algn="ctr" rtl="1"/>
                      <a:r>
                        <a:rPr lang="ar-JO" b="1" dirty="0">
                          <a:solidFill>
                            <a:schemeClr val="tx1"/>
                          </a:solidFill>
                        </a:rPr>
                        <a:t>سطّر</a:t>
                      </a:r>
                      <a:endParaRPr lang="en-US" b="1" dirty="0">
                        <a:solidFill>
                          <a:schemeClr val="tx1"/>
                        </a:solidFill>
                      </a:endParaRPr>
                    </a:p>
                  </a:txBody>
                  <a:tcPr>
                    <a:solidFill>
                      <a:schemeClr val="bg1">
                        <a:lumMod val="85000"/>
                      </a:schemeClr>
                    </a:solidFill>
                  </a:tcPr>
                </a:tc>
                <a:tc>
                  <a:txBody>
                    <a:bodyPr/>
                    <a:lstStyle/>
                    <a:p>
                      <a:pPr algn="ctr" rtl="1"/>
                      <a:r>
                        <a:rPr lang="ar-JO" b="1" dirty="0">
                          <a:solidFill>
                            <a:schemeClr val="tx1"/>
                          </a:solidFill>
                        </a:rPr>
                        <a:t>خرّ</a:t>
                      </a:r>
                      <a:endParaRPr lang="en-US" b="1" dirty="0">
                        <a:solidFill>
                          <a:schemeClr val="tx1"/>
                        </a:solidFill>
                      </a:endParaRPr>
                    </a:p>
                  </a:txBody>
                  <a:tcPr>
                    <a:solidFill>
                      <a:schemeClr val="bg1">
                        <a:lumMod val="85000"/>
                      </a:schemeClr>
                    </a:solidFill>
                  </a:tcPr>
                </a:tc>
                <a:extLst>
                  <a:ext uri="{0D108BD9-81ED-4DB2-BD59-A6C34878D82A}">
                    <a16:rowId xmlns:a16="http://schemas.microsoft.com/office/drawing/2014/main" val="1982944446"/>
                  </a:ext>
                </a:extLst>
              </a:tr>
            </a:tbl>
          </a:graphicData>
        </a:graphic>
      </p:graphicFrame>
      <p:sp>
        <p:nvSpPr>
          <p:cNvPr id="5" name="Horizontal Scroll 4"/>
          <p:cNvSpPr/>
          <p:nvPr/>
        </p:nvSpPr>
        <p:spPr>
          <a:xfrm>
            <a:off x="2146301" y="876759"/>
            <a:ext cx="9286877" cy="2328863"/>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JO" dirty="0"/>
              <a:t> </a:t>
            </a:r>
            <a:endParaRPr lang="en-US" dirty="0"/>
          </a:p>
        </p:txBody>
      </p:sp>
      <p:sp>
        <p:nvSpPr>
          <p:cNvPr id="6" name="TextBox 5"/>
          <p:cNvSpPr txBox="1"/>
          <p:nvPr/>
        </p:nvSpPr>
        <p:spPr>
          <a:xfrm>
            <a:off x="2560639" y="1476834"/>
            <a:ext cx="8458200" cy="1200329"/>
          </a:xfrm>
          <a:prstGeom prst="rect">
            <a:avLst/>
          </a:prstGeom>
          <a:noFill/>
        </p:spPr>
        <p:txBody>
          <a:bodyPr wrap="square" rtlCol="0">
            <a:spAutoFit/>
          </a:bodyPr>
          <a:lstStyle/>
          <a:p>
            <a:pPr algn="ctr" rtl="1">
              <a:lnSpc>
                <a:spcPct val="150000"/>
              </a:lnSpc>
            </a:pPr>
            <a:r>
              <a:rPr lang="ar-JO" sz="2400" b="1" dirty="0"/>
              <a:t> تَعرّضَ،طَرَدَ،كلّفَ،غادر،مَكَثَ،دَخَلَ،اشتَركَ،شاركَ،وَقَف،</a:t>
            </a:r>
          </a:p>
          <a:p>
            <a:pPr algn="ctr" rtl="1">
              <a:lnSpc>
                <a:spcPct val="150000"/>
              </a:lnSpc>
            </a:pPr>
            <a:r>
              <a:rPr lang="ar-JO" sz="2400" b="1" dirty="0"/>
              <a:t>شاهد،سطّر،خرّ ، استطاع</a:t>
            </a:r>
            <a:endParaRPr lang="en-US" sz="2400" b="1" dirty="0"/>
          </a:p>
        </p:txBody>
      </p:sp>
      <p:sp>
        <p:nvSpPr>
          <p:cNvPr id="7" name="TextBox 6"/>
          <p:cNvSpPr txBox="1"/>
          <p:nvPr/>
        </p:nvSpPr>
        <p:spPr>
          <a:xfrm>
            <a:off x="271463" y="4988394"/>
            <a:ext cx="828675" cy="400110"/>
          </a:xfrm>
          <a:prstGeom prst="rect">
            <a:avLst/>
          </a:prstGeom>
          <a:noFill/>
        </p:spPr>
        <p:txBody>
          <a:bodyPr wrap="square" rtlCol="0">
            <a:spAutoFit/>
          </a:bodyPr>
          <a:lstStyle/>
          <a:p>
            <a:r>
              <a:rPr lang="ar-JO" sz="2000" b="1" dirty="0"/>
              <a:t>صنّف</a:t>
            </a:r>
            <a:endParaRPr lang="en-US" sz="2000" b="1" dirty="0"/>
          </a:p>
        </p:txBody>
      </p:sp>
      <p:graphicFrame>
        <p:nvGraphicFramePr>
          <p:cNvPr id="3" name="Table 2"/>
          <p:cNvGraphicFramePr>
            <a:graphicFrameLocks noGrp="1"/>
          </p:cNvGraphicFramePr>
          <p:nvPr>
            <p:extLst>
              <p:ext uri="{D42A27DB-BD31-4B8C-83A1-F6EECF244321}">
                <p14:modId xmlns:p14="http://schemas.microsoft.com/office/powerpoint/2010/main" val="2323727804"/>
              </p:ext>
            </p:extLst>
          </p:nvPr>
        </p:nvGraphicFramePr>
        <p:xfrm>
          <a:off x="2146301" y="3584872"/>
          <a:ext cx="9286876" cy="370840"/>
        </p:xfrm>
        <a:graphic>
          <a:graphicData uri="http://schemas.openxmlformats.org/drawingml/2006/table">
            <a:tbl>
              <a:tblPr firstRow="1" bandRow="1">
                <a:tableStyleId>{5C22544A-7EE6-4342-B048-85BDC9FD1C3A}</a:tableStyleId>
              </a:tblPr>
              <a:tblGrid>
                <a:gridCol w="2321719">
                  <a:extLst>
                    <a:ext uri="{9D8B030D-6E8A-4147-A177-3AD203B41FA5}">
                      <a16:colId xmlns:a16="http://schemas.microsoft.com/office/drawing/2014/main" val="806711257"/>
                    </a:ext>
                  </a:extLst>
                </a:gridCol>
                <a:gridCol w="2321719">
                  <a:extLst>
                    <a:ext uri="{9D8B030D-6E8A-4147-A177-3AD203B41FA5}">
                      <a16:colId xmlns:a16="http://schemas.microsoft.com/office/drawing/2014/main" val="3719312711"/>
                    </a:ext>
                  </a:extLst>
                </a:gridCol>
                <a:gridCol w="2321719">
                  <a:extLst>
                    <a:ext uri="{9D8B030D-6E8A-4147-A177-3AD203B41FA5}">
                      <a16:colId xmlns:a16="http://schemas.microsoft.com/office/drawing/2014/main" val="1750852516"/>
                    </a:ext>
                  </a:extLst>
                </a:gridCol>
                <a:gridCol w="2321719">
                  <a:extLst>
                    <a:ext uri="{9D8B030D-6E8A-4147-A177-3AD203B41FA5}">
                      <a16:colId xmlns:a16="http://schemas.microsoft.com/office/drawing/2014/main" val="1936884069"/>
                    </a:ext>
                  </a:extLst>
                </a:gridCol>
              </a:tblGrid>
              <a:tr h="370840">
                <a:tc>
                  <a:txBody>
                    <a:bodyPr/>
                    <a:lstStyle/>
                    <a:p>
                      <a:pPr algn="ctr"/>
                      <a:r>
                        <a:rPr lang="ar-JO" dirty="0">
                          <a:solidFill>
                            <a:schemeClr val="tx1"/>
                          </a:solidFill>
                        </a:rPr>
                        <a:t>مزيد ب 3</a:t>
                      </a:r>
                      <a:r>
                        <a:rPr lang="ar-JO" baseline="0" dirty="0">
                          <a:solidFill>
                            <a:schemeClr val="tx1"/>
                          </a:solidFill>
                        </a:rPr>
                        <a:t> حروف</a:t>
                      </a:r>
                      <a:endParaRPr lang="en-US" dirty="0">
                        <a:solidFill>
                          <a:schemeClr val="tx1"/>
                        </a:solidFill>
                      </a:endParaRPr>
                    </a:p>
                  </a:txBody>
                  <a:tcPr/>
                </a:tc>
                <a:tc>
                  <a:txBody>
                    <a:bodyPr/>
                    <a:lstStyle/>
                    <a:p>
                      <a:pPr algn="ctr"/>
                      <a:r>
                        <a:rPr lang="ar-JO" dirty="0">
                          <a:solidFill>
                            <a:schemeClr val="tx1"/>
                          </a:solidFill>
                        </a:rPr>
                        <a:t>مزيد بحرفين</a:t>
                      </a:r>
                      <a:endParaRPr lang="en-US" dirty="0">
                        <a:solidFill>
                          <a:schemeClr val="tx1"/>
                        </a:solidFill>
                      </a:endParaRPr>
                    </a:p>
                  </a:txBody>
                  <a:tcPr/>
                </a:tc>
                <a:tc>
                  <a:txBody>
                    <a:bodyPr/>
                    <a:lstStyle/>
                    <a:p>
                      <a:pPr algn="ctr"/>
                      <a:r>
                        <a:rPr lang="ar-JO" dirty="0">
                          <a:solidFill>
                            <a:schemeClr val="tx1"/>
                          </a:solidFill>
                        </a:rPr>
                        <a:t>مزيد بحرف</a:t>
                      </a:r>
                      <a:endParaRPr lang="en-US" dirty="0">
                        <a:solidFill>
                          <a:schemeClr val="tx1"/>
                        </a:solidFill>
                      </a:endParaRPr>
                    </a:p>
                  </a:txBody>
                  <a:tcPr/>
                </a:tc>
                <a:tc>
                  <a:txBody>
                    <a:bodyPr/>
                    <a:lstStyle/>
                    <a:p>
                      <a:pPr algn="ctr"/>
                      <a:r>
                        <a:rPr lang="ar-JO" dirty="0">
                          <a:solidFill>
                            <a:schemeClr val="tx1"/>
                          </a:solidFill>
                        </a:rPr>
                        <a:t>مجرد ثلاثي </a:t>
                      </a:r>
                      <a:endParaRPr lang="en-US" dirty="0">
                        <a:solidFill>
                          <a:schemeClr val="tx1"/>
                        </a:solidFill>
                      </a:endParaRPr>
                    </a:p>
                  </a:txBody>
                  <a:tcPr/>
                </a:tc>
                <a:extLst>
                  <a:ext uri="{0D108BD9-81ED-4DB2-BD59-A6C34878D82A}">
                    <a16:rowId xmlns:a16="http://schemas.microsoft.com/office/drawing/2014/main" val="2583147626"/>
                  </a:ext>
                </a:extLst>
              </a:tr>
            </a:tbl>
          </a:graphicData>
        </a:graphic>
      </p:graphicFrame>
    </p:spTree>
    <p:extLst>
      <p:ext uri="{BB962C8B-B14F-4D97-AF65-F5344CB8AC3E}">
        <p14:creationId xmlns:p14="http://schemas.microsoft.com/office/powerpoint/2010/main" val="384539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down)">
                                      <p:cBhvr>
                                        <p:cTn id="20" dur="580">
                                          <p:stCondLst>
                                            <p:cond delay="0"/>
                                          </p:stCondLst>
                                        </p:cTn>
                                        <p:tgtEl>
                                          <p:spTgt spid="6"/>
                                        </p:tgtEl>
                                      </p:cBhvr>
                                    </p:animEffect>
                                    <p:anim calcmode="lin" valueType="num">
                                      <p:cBhvr>
                                        <p:cTn id="21"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6" dur="26">
                                          <p:stCondLst>
                                            <p:cond delay="650"/>
                                          </p:stCondLst>
                                        </p:cTn>
                                        <p:tgtEl>
                                          <p:spTgt spid="6"/>
                                        </p:tgtEl>
                                      </p:cBhvr>
                                      <p:to x="100000" y="60000"/>
                                    </p:animScale>
                                    <p:animScale>
                                      <p:cBhvr>
                                        <p:cTn id="27" dur="166" decel="50000">
                                          <p:stCondLst>
                                            <p:cond delay="676"/>
                                          </p:stCondLst>
                                        </p:cTn>
                                        <p:tgtEl>
                                          <p:spTgt spid="6"/>
                                        </p:tgtEl>
                                      </p:cBhvr>
                                      <p:to x="100000" y="100000"/>
                                    </p:animScale>
                                    <p:animScale>
                                      <p:cBhvr>
                                        <p:cTn id="28" dur="26">
                                          <p:stCondLst>
                                            <p:cond delay="1312"/>
                                          </p:stCondLst>
                                        </p:cTn>
                                        <p:tgtEl>
                                          <p:spTgt spid="6"/>
                                        </p:tgtEl>
                                      </p:cBhvr>
                                      <p:to x="100000" y="80000"/>
                                    </p:animScale>
                                    <p:animScale>
                                      <p:cBhvr>
                                        <p:cTn id="29" dur="166" decel="50000">
                                          <p:stCondLst>
                                            <p:cond delay="1338"/>
                                          </p:stCondLst>
                                        </p:cTn>
                                        <p:tgtEl>
                                          <p:spTgt spid="6"/>
                                        </p:tgtEl>
                                      </p:cBhvr>
                                      <p:to x="100000" y="100000"/>
                                    </p:animScale>
                                    <p:animScale>
                                      <p:cBhvr>
                                        <p:cTn id="30" dur="26">
                                          <p:stCondLst>
                                            <p:cond delay="1642"/>
                                          </p:stCondLst>
                                        </p:cTn>
                                        <p:tgtEl>
                                          <p:spTgt spid="6"/>
                                        </p:tgtEl>
                                      </p:cBhvr>
                                      <p:to x="100000" y="90000"/>
                                    </p:animScale>
                                    <p:animScale>
                                      <p:cBhvr>
                                        <p:cTn id="31" dur="166" decel="50000">
                                          <p:stCondLst>
                                            <p:cond delay="1668"/>
                                          </p:stCondLst>
                                        </p:cTn>
                                        <p:tgtEl>
                                          <p:spTgt spid="6"/>
                                        </p:tgtEl>
                                      </p:cBhvr>
                                      <p:to x="100000" y="100000"/>
                                    </p:animScale>
                                    <p:animScale>
                                      <p:cBhvr>
                                        <p:cTn id="32" dur="26">
                                          <p:stCondLst>
                                            <p:cond delay="1808"/>
                                          </p:stCondLst>
                                        </p:cTn>
                                        <p:tgtEl>
                                          <p:spTgt spid="6"/>
                                        </p:tgtEl>
                                      </p:cBhvr>
                                      <p:to x="100000" y="95000"/>
                                    </p:animScale>
                                    <p:animScale>
                                      <p:cBhvr>
                                        <p:cTn id="33" dur="166" decel="50000">
                                          <p:stCondLst>
                                            <p:cond delay="1834"/>
                                          </p:stCondLst>
                                        </p:cTn>
                                        <p:tgtEl>
                                          <p:spTgt spid="6"/>
                                        </p:tgtEl>
                                      </p:cBhvr>
                                      <p:to x="100000" y="100000"/>
                                    </p:animScale>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3"/>
                                        </p:tgtEl>
                                        <p:attrNameLst>
                                          <p:attrName>style.visibility</p:attrName>
                                        </p:attrNameLst>
                                      </p:cBhvr>
                                      <p:to>
                                        <p:strVal val="visible"/>
                                      </p:to>
                                    </p:set>
                                    <p:animEffect transition="in" filter="fade">
                                      <p:cBhvr>
                                        <p:cTn id="38" dur="1000"/>
                                        <p:tgtEl>
                                          <p:spTgt spid="3"/>
                                        </p:tgtEl>
                                      </p:cBhvr>
                                    </p:animEffect>
                                    <p:anim calcmode="lin" valueType="num">
                                      <p:cBhvr>
                                        <p:cTn id="39" dur="1000" fill="hold"/>
                                        <p:tgtEl>
                                          <p:spTgt spid="3"/>
                                        </p:tgtEl>
                                        <p:attrNameLst>
                                          <p:attrName>ppt_x</p:attrName>
                                        </p:attrNameLst>
                                      </p:cBhvr>
                                      <p:tavLst>
                                        <p:tav tm="0">
                                          <p:val>
                                            <p:strVal val="#ppt_x"/>
                                          </p:val>
                                        </p:tav>
                                        <p:tav tm="100000">
                                          <p:val>
                                            <p:strVal val="#ppt_x"/>
                                          </p:val>
                                        </p:tav>
                                      </p:tavLst>
                                    </p:anim>
                                    <p:anim calcmode="lin" valueType="num">
                                      <p:cBhvr>
                                        <p:cTn id="40"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fade">
                                      <p:cBhvr>
                                        <p:cTn id="45" dur="1000"/>
                                        <p:tgtEl>
                                          <p:spTgt spid="7"/>
                                        </p:tgtEl>
                                      </p:cBhvr>
                                    </p:animEffect>
                                    <p:anim calcmode="lin" valueType="num">
                                      <p:cBhvr>
                                        <p:cTn id="46" dur="1000" fill="hold"/>
                                        <p:tgtEl>
                                          <p:spTgt spid="7"/>
                                        </p:tgtEl>
                                        <p:attrNameLst>
                                          <p:attrName>ppt_x</p:attrName>
                                        </p:attrNameLst>
                                      </p:cBhvr>
                                      <p:tavLst>
                                        <p:tav tm="0">
                                          <p:val>
                                            <p:strVal val="#ppt_x"/>
                                          </p:val>
                                        </p:tav>
                                        <p:tav tm="100000">
                                          <p:val>
                                            <p:strVal val="#ppt_x"/>
                                          </p:val>
                                        </p:tav>
                                      </p:tavLst>
                                    </p:anim>
                                    <p:anim calcmode="lin" valueType="num">
                                      <p:cBhvr>
                                        <p:cTn id="4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4"/>
                                        </p:tgtEl>
                                        <p:attrNameLst>
                                          <p:attrName>style.visibility</p:attrName>
                                        </p:attrNameLst>
                                      </p:cBhvr>
                                      <p:to>
                                        <p:strVal val="visible"/>
                                      </p:to>
                                    </p:set>
                                    <p:animEffect transition="in" filter="fade">
                                      <p:cBhvr>
                                        <p:cTn id="52" dur="1000"/>
                                        <p:tgtEl>
                                          <p:spTgt spid="4"/>
                                        </p:tgtEl>
                                      </p:cBhvr>
                                    </p:animEffect>
                                    <p:anim calcmode="lin" valueType="num">
                                      <p:cBhvr>
                                        <p:cTn id="53" dur="1000" fill="hold"/>
                                        <p:tgtEl>
                                          <p:spTgt spid="4"/>
                                        </p:tgtEl>
                                        <p:attrNameLst>
                                          <p:attrName>ppt_x</p:attrName>
                                        </p:attrNameLst>
                                      </p:cBhvr>
                                      <p:tavLst>
                                        <p:tav tm="0">
                                          <p:val>
                                            <p:strVal val="#ppt_x"/>
                                          </p:val>
                                        </p:tav>
                                        <p:tav tm="100000">
                                          <p:val>
                                            <p:strVal val="#ppt_x"/>
                                          </p:val>
                                        </p:tav>
                                      </p:tavLst>
                                    </p:anim>
                                    <p:anim calcmode="lin" valueType="num">
                                      <p:cBhvr>
                                        <p:cTn id="5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2050" y="801450"/>
            <a:ext cx="8915399" cy="541575"/>
          </a:xfrm>
        </p:spPr>
        <p:txBody>
          <a:bodyPr>
            <a:normAutofit/>
          </a:bodyPr>
          <a:lstStyle/>
          <a:p>
            <a:pPr algn="r" rtl="1"/>
            <a:r>
              <a:rPr lang="ar-JO" sz="2000" b="1" dirty="0"/>
              <a:t>أعِد كتابة كل فعل بعد حذف حروف الزيادة منه ليصبح فعلًا ثلاثيًا مجردًا</a:t>
            </a:r>
            <a:endParaRPr lang="en-US" sz="2000" b="1" dirty="0"/>
          </a:p>
        </p:txBody>
      </p:sp>
      <p:graphicFrame>
        <p:nvGraphicFramePr>
          <p:cNvPr id="4" name="Table 3"/>
          <p:cNvGraphicFramePr>
            <a:graphicFrameLocks noGrp="1"/>
          </p:cNvGraphicFramePr>
          <p:nvPr>
            <p:extLst>
              <p:ext uri="{D42A27DB-BD31-4B8C-83A1-F6EECF244321}">
                <p14:modId xmlns:p14="http://schemas.microsoft.com/office/powerpoint/2010/main" val="1261488830"/>
              </p:ext>
            </p:extLst>
          </p:nvPr>
        </p:nvGraphicFramePr>
        <p:xfrm>
          <a:off x="3219449" y="1819803"/>
          <a:ext cx="8128002" cy="370840"/>
        </p:xfrm>
        <a:graphic>
          <a:graphicData uri="http://schemas.openxmlformats.org/drawingml/2006/table">
            <a:tbl>
              <a:tblPr firstRow="1" bandRow="1">
                <a:tableStyleId>{5C22544A-7EE6-4342-B048-85BDC9FD1C3A}</a:tableStyleId>
              </a:tblPr>
              <a:tblGrid>
                <a:gridCol w="1354667">
                  <a:extLst>
                    <a:ext uri="{9D8B030D-6E8A-4147-A177-3AD203B41FA5}">
                      <a16:colId xmlns:a16="http://schemas.microsoft.com/office/drawing/2014/main" val="2543360088"/>
                    </a:ext>
                  </a:extLst>
                </a:gridCol>
                <a:gridCol w="1354667">
                  <a:extLst>
                    <a:ext uri="{9D8B030D-6E8A-4147-A177-3AD203B41FA5}">
                      <a16:colId xmlns:a16="http://schemas.microsoft.com/office/drawing/2014/main" val="4093440940"/>
                    </a:ext>
                  </a:extLst>
                </a:gridCol>
                <a:gridCol w="1354667">
                  <a:extLst>
                    <a:ext uri="{9D8B030D-6E8A-4147-A177-3AD203B41FA5}">
                      <a16:colId xmlns:a16="http://schemas.microsoft.com/office/drawing/2014/main" val="3102290846"/>
                    </a:ext>
                  </a:extLst>
                </a:gridCol>
                <a:gridCol w="1354667">
                  <a:extLst>
                    <a:ext uri="{9D8B030D-6E8A-4147-A177-3AD203B41FA5}">
                      <a16:colId xmlns:a16="http://schemas.microsoft.com/office/drawing/2014/main" val="2929920966"/>
                    </a:ext>
                  </a:extLst>
                </a:gridCol>
                <a:gridCol w="1354667">
                  <a:extLst>
                    <a:ext uri="{9D8B030D-6E8A-4147-A177-3AD203B41FA5}">
                      <a16:colId xmlns:a16="http://schemas.microsoft.com/office/drawing/2014/main" val="2721239643"/>
                    </a:ext>
                  </a:extLst>
                </a:gridCol>
                <a:gridCol w="1354667">
                  <a:extLst>
                    <a:ext uri="{9D8B030D-6E8A-4147-A177-3AD203B41FA5}">
                      <a16:colId xmlns:a16="http://schemas.microsoft.com/office/drawing/2014/main" val="559067337"/>
                    </a:ext>
                  </a:extLst>
                </a:gridCol>
              </a:tblGrid>
              <a:tr h="370840">
                <a:tc>
                  <a:txBody>
                    <a:bodyPr/>
                    <a:lstStyle/>
                    <a:p>
                      <a:pPr algn="ctr"/>
                      <a:r>
                        <a:rPr lang="ar-JO" dirty="0"/>
                        <a:t>اجتمعَ</a:t>
                      </a:r>
                      <a:endParaRPr lang="en-US" dirty="0"/>
                    </a:p>
                  </a:txBody>
                  <a:tcPr/>
                </a:tc>
                <a:tc>
                  <a:txBody>
                    <a:bodyPr/>
                    <a:lstStyle/>
                    <a:p>
                      <a:pPr algn="ctr"/>
                      <a:r>
                        <a:rPr lang="ar-JO" dirty="0"/>
                        <a:t>انفجرَ</a:t>
                      </a:r>
                      <a:endParaRPr lang="en-US" dirty="0"/>
                    </a:p>
                  </a:txBody>
                  <a:tcPr/>
                </a:tc>
                <a:tc>
                  <a:txBody>
                    <a:bodyPr/>
                    <a:lstStyle/>
                    <a:p>
                      <a:pPr algn="ctr"/>
                      <a:r>
                        <a:rPr lang="ar-JO" dirty="0"/>
                        <a:t>كرّم</a:t>
                      </a:r>
                      <a:endParaRPr lang="en-US" dirty="0"/>
                    </a:p>
                  </a:txBody>
                  <a:tcPr/>
                </a:tc>
                <a:tc>
                  <a:txBody>
                    <a:bodyPr/>
                    <a:lstStyle/>
                    <a:p>
                      <a:pPr algn="ctr"/>
                      <a:r>
                        <a:rPr lang="ar-JO" dirty="0"/>
                        <a:t>استشهد</a:t>
                      </a:r>
                      <a:endParaRPr lang="en-US" dirty="0"/>
                    </a:p>
                  </a:txBody>
                  <a:tcPr/>
                </a:tc>
                <a:tc>
                  <a:txBody>
                    <a:bodyPr/>
                    <a:lstStyle/>
                    <a:p>
                      <a:pPr algn="ctr"/>
                      <a:r>
                        <a:rPr lang="ar-JO" dirty="0"/>
                        <a:t>تَعلّمَ</a:t>
                      </a:r>
                      <a:endParaRPr lang="en-US" dirty="0"/>
                    </a:p>
                  </a:txBody>
                  <a:tcPr/>
                </a:tc>
                <a:tc>
                  <a:txBody>
                    <a:bodyPr/>
                    <a:lstStyle/>
                    <a:p>
                      <a:pPr algn="ctr"/>
                      <a:r>
                        <a:rPr lang="ar-JO" dirty="0"/>
                        <a:t>أرجعَ</a:t>
                      </a:r>
                      <a:endParaRPr lang="en-US" dirty="0"/>
                    </a:p>
                  </a:txBody>
                  <a:tcPr/>
                </a:tc>
                <a:extLst>
                  <a:ext uri="{0D108BD9-81ED-4DB2-BD59-A6C34878D82A}">
                    <a16:rowId xmlns:a16="http://schemas.microsoft.com/office/drawing/2014/main" val="2339629040"/>
                  </a:ext>
                </a:extLst>
              </a:tr>
            </a:tbl>
          </a:graphicData>
        </a:graphic>
      </p:graphicFrame>
      <p:sp>
        <p:nvSpPr>
          <p:cNvPr id="6" name="TextBox 5"/>
          <p:cNvSpPr txBox="1"/>
          <p:nvPr/>
        </p:nvSpPr>
        <p:spPr>
          <a:xfrm>
            <a:off x="385763" y="3214689"/>
            <a:ext cx="985838" cy="400110"/>
          </a:xfrm>
          <a:prstGeom prst="rect">
            <a:avLst/>
          </a:prstGeom>
          <a:noFill/>
        </p:spPr>
        <p:txBody>
          <a:bodyPr wrap="square" rtlCol="0">
            <a:spAutoFit/>
          </a:bodyPr>
          <a:lstStyle/>
          <a:p>
            <a:r>
              <a:rPr lang="ar-JO" sz="2000" b="1" dirty="0"/>
              <a:t>طبّق</a:t>
            </a:r>
            <a:endParaRPr lang="en-US" sz="2000" b="1" dirty="0"/>
          </a:p>
        </p:txBody>
      </p:sp>
      <p:sp>
        <p:nvSpPr>
          <p:cNvPr id="7" name="TextBox 6"/>
          <p:cNvSpPr txBox="1"/>
          <p:nvPr/>
        </p:nvSpPr>
        <p:spPr>
          <a:xfrm>
            <a:off x="3600450" y="3714750"/>
            <a:ext cx="7746999" cy="2492990"/>
          </a:xfrm>
          <a:prstGeom prst="rect">
            <a:avLst/>
          </a:prstGeom>
          <a:noFill/>
        </p:spPr>
        <p:txBody>
          <a:bodyPr wrap="square" rtlCol="0">
            <a:spAutoFit/>
          </a:bodyPr>
          <a:lstStyle/>
          <a:p>
            <a:pPr algn="r" rtl="1"/>
            <a:r>
              <a:rPr lang="ar-JO" sz="2400" b="1" dirty="0"/>
              <a:t>وظّف الأفعال الآتية في جمل مفيدة من إنشائك</a:t>
            </a:r>
          </a:p>
          <a:p>
            <a:pPr marL="342900" indent="-342900" algn="r" rtl="1">
              <a:lnSpc>
                <a:spcPct val="150000"/>
              </a:lnSpc>
              <a:buFont typeface="Wingdings" panose="05000000000000000000" pitchFamily="2" charset="2"/>
              <a:buChar char="ü"/>
            </a:pPr>
            <a:r>
              <a:rPr lang="ar-JO" sz="2400" b="1" dirty="0"/>
              <a:t>درّب -----------------------------</a:t>
            </a:r>
          </a:p>
          <a:p>
            <a:pPr marL="342900" indent="-342900" algn="r" rtl="1">
              <a:lnSpc>
                <a:spcPct val="150000"/>
              </a:lnSpc>
              <a:buFont typeface="Wingdings" panose="05000000000000000000" pitchFamily="2" charset="2"/>
              <a:buChar char="ü"/>
            </a:pPr>
            <a:r>
              <a:rPr lang="ar-JO" sz="2400" b="1" dirty="0"/>
              <a:t>وسوس -------------------------</a:t>
            </a:r>
          </a:p>
          <a:p>
            <a:pPr marL="342900" indent="-342900" algn="r" rtl="1">
              <a:lnSpc>
                <a:spcPct val="150000"/>
              </a:lnSpc>
              <a:buFont typeface="Wingdings" panose="05000000000000000000" pitchFamily="2" charset="2"/>
              <a:buChar char="ü"/>
            </a:pPr>
            <a:r>
              <a:rPr lang="ar-JO" sz="2400" b="1" dirty="0"/>
              <a:t>أنتج -----------------------------</a:t>
            </a:r>
          </a:p>
          <a:p>
            <a:pPr algn="r" rtl="1"/>
            <a:endParaRPr lang="en-US" sz="2400" b="1" dirty="0"/>
          </a:p>
        </p:txBody>
      </p:sp>
      <p:graphicFrame>
        <p:nvGraphicFramePr>
          <p:cNvPr id="3" name="Table 2"/>
          <p:cNvGraphicFramePr>
            <a:graphicFrameLocks noGrp="1"/>
          </p:cNvGraphicFramePr>
          <p:nvPr>
            <p:extLst>
              <p:ext uri="{D42A27DB-BD31-4B8C-83A1-F6EECF244321}">
                <p14:modId xmlns:p14="http://schemas.microsoft.com/office/powerpoint/2010/main" val="1303255654"/>
              </p:ext>
            </p:extLst>
          </p:nvPr>
        </p:nvGraphicFramePr>
        <p:xfrm>
          <a:off x="3219449" y="2296581"/>
          <a:ext cx="8128002" cy="370840"/>
        </p:xfrm>
        <a:graphic>
          <a:graphicData uri="http://schemas.openxmlformats.org/drawingml/2006/table">
            <a:tbl>
              <a:tblPr firstRow="1" bandRow="1">
                <a:tableStyleId>{5C22544A-7EE6-4342-B048-85BDC9FD1C3A}</a:tableStyleId>
              </a:tblPr>
              <a:tblGrid>
                <a:gridCol w="1354667">
                  <a:extLst>
                    <a:ext uri="{9D8B030D-6E8A-4147-A177-3AD203B41FA5}">
                      <a16:colId xmlns:a16="http://schemas.microsoft.com/office/drawing/2014/main" val="1044969190"/>
                    </a:ext>
                  </a:extLst>
                </a:gridCol>
                <a:gridCol w="1354667">
                  <a:extLst>
                    <a:ext uri="{9D8B030D-6E8A-4147-A177-3AD203B41FA5}">
                      <a16:colId xmlns:a16="http://schemas.microsoft.com/office/drawing/2014/main" val="904625284"/>
                    </a:ext>
                  </a:extLst>
                </a:gridCol>
                <a:gridCol w="1354667">
                  <a:extLst>
                    <a:ext uri="{9D8B030D-6E8A-4147-A177-3AD203B41FA5}">
                      <a16:colId xmlns:a16="http://schemas.microsoft.com/office/drawing/2014/main" val="2672731671"/>
                    </a:ext>
                  </a:extLst>
                </a:gridCol>
                <a:gridCol w="1354667">
                  <a:extLst>
                    <a:ext uri="{9D8B030D-6E8A-4147-A177-3AD203B41FA5}">
                      <a16:colId xmlns:a16="http://schemas.microsoft.com/office/drawing/2014/main" val="4270185898"/>
                    </a:ext>
                  </a:extLst>
                </a:gridCol>
                <a:gridCol w="1354667">
                  <a:extLst>
                    <a:ext uri="{9D8B030D-6E8A-4147-A177-3AD203B41FA5}">
                      <a16:colId xmlns:a16="http://schemas.microsoft.com/office/drawing/2014/main" val="3277086273"/>
                    </a:ext>
                  </a:extLst>
                </a:gridCol>
                <a:gridCol w="1354667">
                  <a:extLst>
                    <a:ext uri="{9D8B030D-6E8A-4147-A177-3AD203B41FA5}">
                      <a16:colId xmlns:a16="http://schemas.microsoft.com/office/drawing/2014/main" val="1378304379"/>
                    </a:ext>
                  </a:extLst>
                </a:gridCol>
              </a:tblGrid>
              <a:tr h="370840">
                <a:tc>
                  <a:txBody>
                    <a:bodyPr/>
                    <a:lstStyle/>
                    <a:p>
                      <a:pPr algn="ctr" rtl="1"/>
                      <a:r>
                        <a:rPr lang="ar-JO" dirty="0">
                          <a:solidFill>
                            <a:schemeClr val="tx1"/>
                          </a:solidFill>
                        </a:rPr>
                        <a:t>جَمَع</a:t>
                      </a:r>
                      <a:endParaRPr lang="en-US" dirty="0">
                        <a:solidFill>
                          <a:schemeClr val="tx1"/>
                        </a:solidFill>
                      </a:endParaRPr>
                    </a:p>
                  </a:txBody>
                  <a:tcPr>
                    <a:solidFill>
                      <a:schemeClr val="accent1">
                        <a:lumMod val="60000"/>
                        <a:lumOff val="40000"/>
                      </a:schemeClr>
                    </a:solidFill>
                  </a:tcPr>
                </a:tc>
                <a:tc>
                  <a:txBody>
                    <a:bodyPr/>
                    <a:lstStyle/>
                    <a:p>
                      <a:pPr algn="ctr" rtl="1"/>
                      <a:r>
                        <a:rPr lang="ar-JO" dirty="0">
                          <a:solidFill>
                            <a:schemeClr val="tx1"/>
                          </a:solidFill>
                        </a:rPr>
                        <a:t>فَجَر</a:t>
                      </a:r>
                      <a:endParaRPr lang="en-US" dirty="0">
                        <a:solidFill>
                          <a:schemeClr val="tx1"/>
                        </a:solidFill>
                      </a:endParaRPr>
                    </a:p>
                  </a:txBody>
                  <a:tcPr>
                    <a:solidFill>
                      <a:schemeClr val="accent1">
                        <a:lumMod val="60000"/>
                        <a:lumOff val="40000"/>
                      </a:schemeClr>
                    </a:solidFill>
                  </a:tcPr>
                </a:tc>
                <a:tc>
                  <a:txBody>
                    <a:bodyPr/>
                    <a:lstStyle/>
                    <a:p>
                      <a:pPr algn="ctr" rtl="1"/>
                      <a:r>
                        <a:rPr lang="ar-JO" dirty="0">
                          <a:solidFill>
                            <a:schemeClr val="tx1"/>
                          </a:solidFill>
                        </a:rPr>
                        <a:t>كرُم</a:t>
                      </a:r>
                      <a:endParaRPr lang="en-US" dirty="0">
                        <a:solidFill>
                          <a:schemeClr val="tx1"/>
                        </a:solidFill>
                      </a:endParaRPr>
                    </a:p>
                  </a:txBody>
                  <a:tcPr>
                    <a:solidFill>
                      <a:schemeClr val="accent1">
                        <a:lumMod val="60000"/>
                        <a:lumOff val="40000"/>
                      </a:schemeClr>
                    </a:solidFill>
                  </a:tcPr>
                </a:tc>
                <a:tc>
                  <a:txBody>
                    <a:bodyPr/>
                    <a:lstStyle/>
                    <a:p>
                      <a:pPr algn="ctr" rtl="1"/>
                      <a:r>
                        <a:rPr lang="ar-JO" dirty="0">
                          <a:solidFill>
                            <a:schemeClr val="tx1"/>
                          </a:solidFill>
                        </a:rPr>
                        <a:t>شَهِد</a:t>
                      </a:r>
                      <a:endParaRPr lang="en-US" dirty="0">
                        <a:solidFill>
                          <a:schemeClr val="tx1"/>
                        </a:solidFill>
                      </a:endParaRPr>
                    </a:p>
                  </a:txBody>
                  <a:tcPr>
                    <a:solidFill>
                      <a:schemeClr val="accent1">
                        <a:lumMod val="60000"/>
                        <a:lumOff val="40000"/>
                      </a:schemeClr>
                    </a:solidFill>
                  </a:tcPr>
                </a:tc>
                <a:tc>
                  <a:txBody>
                    <a:bodyPr/>
                    <a:lstStyle/>
                    <a:p>
                      <a:pPr algn="ctr" rtl="1"/>
                      <a:r>
                        <a:rPr lang="ar-JO" dirty="0">
                          <a:solidFill>
                            <a:schemeClr val="tx1"/>
                          </a:solidFill>
                        </a:rPr>
                        <a:t>علَم</a:t>
                      </a:r>
                      <a:endParaRPr lang="en-US" dirty="0">
                        <a:solidFill>
                          <a:schemeClr val="tx1"/>
                        </a:solidFill>
                      </a:endParaRPr>
                    </a:p>
                  </a:txBody>
                  <a:tcPr>
                    <a:solidFill>
                      <a:schemeClr val="accent1">
                        <a:lumMod val="60000"/>
                        <a:lumOff val="40000"/>
                      </a:schemeClr>
                    </a:solidFill>
                  </a:tcPr>
                </a:tc>
                <a:tc>
                  <a:txBody>
                    <a:bodyPr/>
                    <a:lstStyle/>
                    <a:p>
                      <a:pPr algn="ctr" rtl="1"/>
                      <a:r>
                        <a:rPr lang="ar-JO" dirty="0">
                          <a:solidFill>
                            <a:schemeClr val="tx1"/>
                          </a:solidFill>
                        </a:rPr>
                        <a:t>رجع</a:t>
                      </a:r>
                      <a:endParaRPr lang="en-US" dirty="0">
                        <a:solidFill>
                          <a:schemeClr val="tx1"/>
                        </a:solidFill>
                      </a:endParaRPr>
                    </a:p>
                  </a:txBody>
                  <a:tcPr>
                    <a:solidFill>
                      <a:schemeClr val="accent1">
                        <a:lumMod val="60000"/>
                        <a:lumOff val="40000"/>
                      </a:schemeClr>
                    </a:solidFill>
                  </a:tcPr>
                </a:tc>
                <a:extLst>
                  <a:ext uri="{0D108BD9-81ED-4DB2-BD59-A6C34878D82A}">
                    <a16:rowId xmlns:a16="http://schemas.microsoft.com/office/drawing/2014/main" val="3872560365"/>
                  </a:ext>
                </a:extLst>
              </a:tr>
            </a:tbl>
          </a:graphicData>
        </a:graphic>
      </p:graphicFrame>
    </p:spTree>
    <p:extLst>
      <p:ext uri="{BB962C8B-B14F-4D97-AF65-F5344CB8AC3E}">
        <p14:creationId xmlns:p14="http://schemas.microsoft.com/office/powerpoint/2010/main" val="210030181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 calcmode="lin" valueType="num">
                                      <p:cBhvr>
                                        <p:cTn id="22" dur="500" fill="hold"/>
                                        <p:tgtEl>
                                          <p:spTgt spid="3"/>
                                        </p:tgtEl>
                                        <p:attrNameLst>
                                          <p:attrName>ppt_w</p:attrName>
                                        </p:attrNameLst>
                                      </p:cBhvr>
                                      <p:tavLst>
                                        <p:tav tm="0">
                                          <p:val>
                                            <p:fltVal val="0"/>
                                          </p:val>
                                        </p:tav>
                                        <p:tav tm="100000">
                                          <p:val>
                                            <p:strVal val="#ppt_w"/>
                                          </p:val>
                                        </p:tav>
                                      </p:tavLst>
                                    </p:anim>
                                    <p:anim calcmode="lin" valueType="num">
                                      <p:cBhvr>
                                        <p:cTn id="23" dur="500" fill="hold"/>
                                        <p:tgtEl>
                                          <p:spTgt spid="3"/>
                                        </p:tgtEl>
                                        <p:attrNameLst>
                                          <p:attrName>ppt_h</p:attrName>
                                        </p:attrNameLst>
                                      </p:cBhvr>
                                      <p:tavLst>
                                        <p:tav tm="0">
                                          <p:val>
                                            <p:fltVal val="0"/>
                                          </p:val>
                                        </p:tav>
                                        <p:tav tm="100000">
                                          <p:val>
                                            <p:strVal val="#ppt_h"/>
                                          </p:val>
                                        </p:tav>
                                      </p:tavLst>
                                    </p:anim>
                                    <p:animEffect transition="in" filter="fade">
                                      <p:cBhvr>
                                        <p:cTn id="24" dur="500"/>
                                        <p:tgtEl>
                                          <p:spTgt spid="3"/>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barn(inVertical)">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miley Face 1"/>
          <p:cNvSpPr/>
          <p:nvPr/>
        </p:nvSpPr>
        <p:spPr>
          <a:xfrm>
            <a:off x="7098403" y="199819"/>
            <a:ext cx="4886325" cy="4772025"/>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357809" y="2214563"/>
            <a:ext cx="6626087" cy="2492990"/>
          </a:xfrm>
          <a:prstGeom prst="rect">
            <a:avLst/>
          </a:prstGeom>
          <a:noFill/>
        </p:spPr>
        <p:txBody>
          <a:bodyPr wrap="square" rtlCol="0">
            <a:spAutoFit/>
          </a:bodyPr>
          <a:lstStyle/>
          <a:p>
            <a:pPr algn="ctr" rtl="1"/>
            <a:endParaRPr lang="ar-JO" sz="5400" b="1" dirty="0"/>
          </a:p>
          <a:p>
            <a:pPr algn="ctr" rtl="1"/>
            <a:r>
              <a:rPr lang="ar-JO" sz="5400" b="1" dirty="0"/>
              <a:t> دمتم بخير</a:t>
            </a:r>
          </a:p>
          <a:p>
            <a:pPr algn="ctr" rtl="1"/>
            <a:r>
              <a:rPr lang="ar-JO" sz="4800" b="1" dirty="0"/>
              <a:t>معلمتكم رغد برجوس</a:t>
            </a:r>
          </a:p>
        </p:txBody>
      </p:sp>
      <p:sp>
        <p:nvSpPr>
          <p:cNvPr id="4" name="TextBox 3"/>
          <p:cNvSpPr txBox="1"/>
          <p:nvPr/>
        </p:nvSpPr>
        <p:spPr>
          <a:xfrm>
            <a:off x="171450" y="785813"/>
            <a:ext cx="1371600" cy="369332"/>
          </a:xfrm>
          <a:prstGeom prst="rect">
            <a:avLst/>
          </a:prstGeom>
          <a:noFill/>
        </p:spPr>
        <p:txBody>
          <a:bodyPr wrap="square" rtlCol="0">
            <a:spAutoFit/>
          </a:bodyPr>
          <a:lstStyle/>
          <a:p>
            <a:r>
              <a:rPr lang="ar-JO" b="1" dirty="0"/>
              <a:t>شكرًا لكم</a:t>
            </a:r>
            <a:endParaRPr lang="en-US" b="1" dirty="0"/>
          </a:p>
        </p:txBody>
      </p:sp>
    </p:spTree>
    <p:extLst>
      <p:ext uri="{BB962C8B-B14F-4D97-AF65-F5344CB8AC3E}">
        <p14:creationId xmlns:p14="http://schemas.microsoft.com/office/powerpoint/2010/main" val="3908361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randombar(horizontal)">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TM02892315[[fn=Wisp]]</Template>
  <TotalTime>300</TotalTime>
  <Words>236</Words>
  <Application>Microsoft Office PowerPoint</Application>
  <PresentationFormat>Widescreen</PresentationFormat>
  <Paragraphs>109</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Century Gothic</vt:lpstr>
      <vt:lpstr>Tahoma</vt:lpstr>
      <vt:lpstr>Wingdings</vt:lpstr>
      <vt:lpstr>Wingdings 3</vt:lpstr>
      <vt:lpstr>Wisp</vt:lpstr>
      <vt:lpstr>اللغة العربية</vt:lpstr>
      <vt:lpstr> مصعب بن عمير شخصية إسلامية سطّرت بدمها الزّكي أروع معاني البطولة على صفحات التّاريخ الإسلاميّ، وقد كان ابن عمير هذا ابنًا لأمٍ من أغنى نساء قريش ورجالها، لحق الإسلام وتَعرض كغيره من المسلمين لأذى قريشٍ واضطهادها، حبسته أمه وطردته، وبذلت في سبيل صرفه عن الدّين الجديد كل نفيس، لكنّه ظلّ مصرًا على إسلامه كبلال بن رباح وأسماء بنت أبي بكر، كلّفه الرّسول- صلّى الله عليه وسلّم – بالذهاب إلى يثرب لدعوة أهلها للإسلام، غادر الفتى مكة ومعه ابنٌ من أبناء يثرب وهو ابن زرارة، مكث مصعب بن عمير هناك فترةً استطاع فيها أن يدخلَ نفرًا من أهلها في الدّين الجديد، اشترك ابن عمير في معركة بدر، وشارك المسلمين فرصة انتصارهم على قريش، وحملَ اللواء في أُحد، وحين شاهد المسلمين يتركون الرّسول هبّ لنجدته ووقف في وجه سهام ونبال خالد بن وليد وجيشه، التي انهالت على محمد بن عبدالله، فخرّ مصعب بن عمير شهيدًا على أرض أُحد ملبيًا نداء ربه بجانب حبيبه الرّسول  – صلّى الله عليه وسلّم- . </vt:lpstr>
      <vt:lpstr>ما موقف والدة مصعب من دخوله الإسلام؟   </vt:lpstr>
      <vt:lpstr>استخرج من النص السّابق:</vt:lpstr>
      <vt:lpstr>PowerPoint Presentation</vt:lpstr>
      <vt:lpstr>صنّف الأفعال الآتية الواردة في النّص السّابق إلى فعل مزيد وفعل مجرد</vt:lpstr>
      <vt:lpstr>أعِد كتابة كل فعل بعد حذف حروف الزيادة منه ليصبح فعلًا ثلاثيًا مجردًا</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مصعب بن عمير شخصية إسلامية سطّرت بدمها الزّكي أروع معاني البطولة على صفحات التّاريخ الإسلامي، وقد كان ابن عمير هذا ابنا لأم من أغنى نساء قريش ورجالها، لحق الإسلام وتَعرض كغيره من المسلمين لأذى قريش واضطهادها، حبسته أمه وطردته، وبذلت في سبيل صرفه عن الدّين الجديد كل نفيس، لكنه</dc:title>
  <dc:creator>Admin</dc:creator>
  <cp:lastModifiedBy>Admin</cp:lastModifiedBy>
  <cp:revision>43</cp:revision>
  <dcterms:created xsi:type="dcterms:W3CDTF">2020-09-30T05:45:56Z</dcterms:created>
  <dcterms:modified xsi:type="dcterms:W3CDTF">2026-02-27T09:54:54Z</dcterms:modified>
</cp:coreProperties>
</file>