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52" r:id="rId1"/>
  </p:sldMasterIdLst>
  <p:sldIdLst>
    <p:sldId id="256" r:id="rId2"/>
    <p:sldId id="257" r:id="rId3"/>
    <p:sldId id="259" r:id="rId4"/>
    <p:sldId id="258" r:id="rId5"/>
    <p:sldId id="260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3300"/>
    <a:srgbClr val="996633"/>
    <a:srgbClr val="996600"/>
    <a:srgbClr val="3182B9"/>
    <a:srgbClr val="000066"/>
    <a:srgbClr val="FF3333"/>
    <a:srgbClr val="FF1515"/>
    <a:srgbClr val="FF5050"/>
    <a:srgbClr val="FF0000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2/27/2026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543084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3958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90279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21160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309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7543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44246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2/27/2026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94771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7776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2/27/2026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3582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8277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2/27/2026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1911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2/27/2026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86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2/27/2026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3579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2/27/2026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3159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2/27/2026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3948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7151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2/27/2026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397544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  <p:sldLayoutId id="2147483864" r:id="rId12"/>
    <p:sldLayoutId id="2147483865" r:id="rId13"/>
    <p:sldLayoutId id="2147483866" r:id="rId14"/>
    <p:sldLayoutId id="2147483867" r:id="rId15"/>
    <p:sldLayoutId id="2147483868" r:id="rId16"/>
    <p:sldLayoutId id="214748386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8000"/>
            </a:gs>
            <a:gs pos="0">
              <a:srgbClr val="5ACE91"/>
            </a:gs>
            <a:gs pos="100000">
              <a:srgbClr val="29654A"/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01329" y="655971"/>
            <a:ext cx="7797946" cy="2421464"/>
          </a:xfrm>
          <a:noFill/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  <a:softEdge rad="635000"/>
          </a:effectLst>
          <a:scene3d>
            <a:camera prst="perspectiveAbove"/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>
            <a:noAutofit/>
          </a:bodyPr>
          <a:lstStyle/>
          <a:p>
            <a:pPr algn="ctr"/>
            <a:r>
              <a:rPr lang="ar-JO" sz="115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اللغة العربية </a:t>
            </a:r>
            <a:endParaRPr lang="en-US" sz="115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ar-JO" sz="8800" b="1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اسم الآلة</a:t>
            </a:r>
            <a:endParaRPr lang="en-US" sz="8800" b="1" dirty="0">
              <a:solidFill>
                <a:schemeClr val="bg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0460543">
            <a:off x="1845284" y="2777877"/>
            <a:ext cx="1691604" cy="966377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937476">
            <a:off x="563395" y="1072974"/>
            <a:ext cx="1687905" cy="968627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2272">
            <a:off x="705981" y="4849241"/>
            <a:ext cx="1862159" cy="1011772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261259962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6000">
              <a:srgbClr val="663300"/>
            </a:gs>
            <a:gs pos="23000">
              <a:srgbClr val="9966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637" y="689113"/>
            <a:ext cx="9397218" cy="3604591"/>
          </a:xfrm>
          <a:gradFill flip="none" rotWithShape="1">
            <a:gsLst>
              <a:gs pos="17000">
                <a:srgbClr val="663300"/>
              </a:gs>
              <a:gs pos="93000">
                <a:srgbClr val="FFC000"/>
              </a:gs>
            </a:gsLst>
            <a:path path="circle">
              <a:fillToRect l="50000" t="50000" r="50000" b="50000"/>
            </a:path>
            <a:tileRect/>
          </a:gradFill>
          <a:ln cap="sq">
            <a:gradFill flip="none" rotWithShape="1">
              <a:gsLst>
                <a:gs pos="0">
                  <a:schemeClr val="accent6">
                    <a:lumMod val="89000"/>
                  </a:schemeClr>
                </a:gs>
                <a:gs pos="27000">
                  <a:srgbClr val="FFFF00"/>
                </a:gs>
                <a:gs pos="69000">
                  <a:schemeClr val="accent6">
                    <a:lumMod val="75000"/>
                  </a:schemeClr>
                </a:gs>
                <a:gs pos="97000">
                  <a:srgbClr val="FFFF00"/>
                </a:gs>
              </a:gsLst>
              <a:path path="circle">
                <a:fillToRect l="50000" t="50000" r="50000" b="50000"/>
              </a:path>
              <a:tileRect/>
            </a:gradFill>
          </a:ln>
          <a:effectLst>
            <a:innerShdw blurRad="114300">
              <a:schemeClr val="tx1"/>
            </a:inn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txBody>
          <a:bodyPr>
            <a:noAutofit/>
          </a:bodyPr>
          <a:lstStyle/>
          <a:p>
            <a:pPr algn="ctr" rtl="1"/>
            <a:r>
              <a:rPr lang="ar-JO" sz="8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بالتوفيق يا أعزائي</a:t>
            </a:r>
            <a:br>
              <a:rPr lang="ar-JO" sz="8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r-JO" sz="8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معلمتكم رغد برجوس</a:t>
            </a:r>
            <a:endParaRPr lang="en-US" sz="8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894370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8000"/>
            </a:gs>
            <a:gs pos="0">
              <a:srgbClr val="EBE600"/>
            </a:gs>
            <a:gs pos="100000">
              <a:srgbClr val="A27B00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0613" y="553750"/>
            <a:ext cx="6699738" cy="1468800"/>
          </a:xfrm>
        </p:spPr>
        <p:txBody>
          <a:bodyPr>
            <a:normAutofit/>
          </a:bodyPr>
          <a:lstStyle/>
          <a:p>
            <a:pPr algn="ctr" rtl="1"/>
            <a:r>
              <a:rPr lang="ar-JO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جرف العامل التّربة بالمِجرفة.</a:t>
            </a:r>
            <a:br>
              <a:rPr lang="ar-JO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12149" y="2022550"/>
            <a:ext cx="3981156" cy="860400"/>
          </a:xfrm>
        </p:spPr>
        <p:txBody>
          <a:bodyPr>
            <a:noAutofit/>
          </a:bodyPr>
          <a:lstStyle/>
          <a:p>
            <a:r>
              <a:rPr lang="ar-JO" sz="3200" b="1" dirty="0"/>
              <a:t>بماذا جرف العامل التربة؟</a:t>
            </a:r>
            <a:endParaRPr lang="en-US" sz="3200" b="1" dirty="0"/>
          </a:p>
        </p:txBody>
      </p:sp>
      <p:sp>
        <p:nvSpPr>
          <p:cNvPr id="4" name="Text Placeholder 2"/>
          <p:cNvSpPr txBox="1">
            <a:spLocks/>
          </p:cNvSpPr>
          <p:nvPr/>
        </p:nvSpPr>
        <p:spPr>
          <a:xfrm>
            <a:off x="5887329" y="4114394"/>
            <a:ext cx="5387926" cy="8604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  <a:defRPr sz="2000" kern="1200" cap="all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ar-JO" sz="3200" b="1" dirty="0"/>
              <a:t>ما الفعل الذي اشتقت منه كلمة مجرفة؟</a:t>
            </a:r>
            <a:endParaRPr lang="en-US" sz="3200" b="1" dirty="0"/>
          </a:p>
        </p:txBody>
      </p:sp>
      <p:sp>
        <p:nvSpPr>
          <p:cNvPr id="5" name="Text Placeholder 2"/>
          <p:cNvSpPr txBox="1">
            <a:spLocks/>
          </p:cNvSpPr>
          <p:nvPr/>
        </p:nvSpPr>
        <p:spPr>
          <a:xfrm>
            <a:off x="4951828" y="2882950"/>
            <a:ext cx="6323427" cy="8604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  <a:defRPr sz="2000" kern="1200" cap="all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ar-JO" sz="4000" b="1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المجرفة هي الأداة التي وقع بها الفعل</a:t>
            </a:r>
            <a:endParaRPr lang="en-US" sz="4000" b="1" dirty="0">
              <a:solidFill>
                <a:schemeClr val="bg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 Placeholder 2"/>
          <p:cNvSpPr txBox="1">
            <a:spLocks/>
          </p:cNvSpPr>
          <p:nvPr/>
        </p:nvSpPr>
        <p:spPr>
          <a:xfrm>
            <a:off x="492370" y="4988977"/>
            <a:ext cx="11394830" cy="173538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  <a:defRPr sz="2000" kern="1200" cap="all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just" rtl="1"/>
            <a:r>
              <a:rPr lang="ar-JO" sz="4400" b="1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اسم الآلة هو اسم مشتق من الفعل للدلالة على الآلة أو الأداة التي وقع بها الفعل.</a:t>
            </a:r>
            <a:endParaRPr lang="en-US" sz="4400" b="1" dirty="0">
              <a:solidFill>
                <a:schemeClr val="bg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 Placeholder 2"/>
          <p:cNvSpPr txBox="1">
            <a:spLocks/>
          </p:cNvSpPr>
          <p:nvPr/>
        </p:nvSpPr>
        <p:spPr>
          <a:xfrm>
            <a:off x="3905546" y="1991563"/>
            <a:ext cx="1420835" cy="8604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  <a:defRPr sz="2000" kern="1200" cap="all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ar-JO" sz="3200" b="1" dirty="0"/>
              <a:t>بالمِجرفة</a:t>
            </a:r>
            <a:endParaRPr lang="en-US" sz="3200" b="1" dirty="0"/>
          </a:p>
        </p:txBody>
      </p:sp>
      <p:sp>
        <p:nvSpPr>
          <p:cNvPr id="8" name="Text Placeholder 2"/>
          <p:cNvSpPr txBox="1">
            <a:spLocks/>
          </p:cNvSpPr>
          <p:nvPr/>
        </p:nvSpPr>
        <p:spPr>
          <a:xfrm>
            <a:off x="4211514" y="4083407"/>
            <a:ext cx="1675815" cy="8604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  <a:defRPr sz="2000" kern="1200" cap="all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ar-JO" sz="3200" b="1" dirty="0"/>
              <a:t>جَرَفَ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882300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  <p:bldP spid="5" grpId="0"/>
      <p:bldP spid="6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50000"/>
              </a:schemeClr>
            </a:gs>
            <a:gs pos="0">
              <a:srgbClr val="D84A1E"/>
            </a:gs>
            <a:gs pos="100000">
              <a:srgbClr val="7A2604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7108" y="182880"/>
            <a:ext cx="8777411" cy="866564"/>
          </a:xfrm>
        </p:spPr>
        <p:txBody>
          <a:bodyPr>
            <a:normAutofit/>
          </a:bodyPr>
          <a:lstStyle/>
          <a:p>
            <a:pPr algn="ctr" rtl="1"/>
            <a:r>
              <a:rPr lang="ar-JO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يأتي اسم الآلة من أوزان قياسية قديمة مشتق من </a:t>
            </a:r>
            <a:r>
              <a:rPr lang="ar-JO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فعل  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Oval 3"/>
          <p:cNvSpPr/>
          <p:nvPr/>
        </p:nvSpPr>
        <p:spPr>
          <a:xfrm>
            <a:off x="9517030" y="1688121"/>
            <a:ext cx="2137461" cy="1252025"/>
          </a:xfrm>
          <a:prstGeom prst="ellipse">
            <a:avLst/>
          </a:prstGeom>
          <a:noFill/>
          <a:ln w="7620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JO" sz="4800" b="1" dirty="0">
                <a:solidFill>
                  <a:sysClr val="windowText" lastClr="000000"/>
                </a:solidFill>
              </a:rPr>
              <a:t>مِفعال</a:t>
            </a:r>
            <a:endParaRPr lang="en-US" sz="4800" b="1" dirty="0">
              <a:solidFill>
                <a:sysClr val="windowText" lastClr="000000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6526991" y="1681085"/>
            <a:ext cx="2137461" cy="1252025"/>
          </a:xfrm>
          <a:prstGeom prst="ellipse">
            <a:avLst/>
          </a:prstGeom>
          <a:noFill/>
          <a:ln w="7620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JO" sz="4800" b="1" dirty="0"/>
              <a:t>مِفْعَل</a:t>
            </a:r>
            <a:endParaRPr lang="en-US" sz="4800" b="1" dirty="0"/>
          </a:p>
        </p:txBody>
      </p:sp>
      <p:sp>
        <p:nvSpPr>
          <p:cNvPr id="6" name="Oval 5"/>
          <p:cNvSpPr/>
          <p:nvPr/>
        </p:nvSpPr>
        <p:spPr>
          <a:xfrm>
            <a:off x="546913" y="1681086"/>
            <a:ext cx="2137461" cy="1252025"/>
          </a:xfrm>
          <a:prstGeom prst="ellipse">
            <a:avLst/>
          </a:prstGeom>
          <a:noFill/>
          <a:ln w="7620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JO" sz="4800" b="1" dirty="0"/>
              <a:t>فعَّالة</a:t>
            </a:r>
            <a:endParaRPr lang="en-US" sz="4800" b="1" dirty="0"/>
          </a:p>
        </p:txBody>
      </p:sp>
      <p:sp>
        <p:nvSpPr>
          <p:cNvPr id="7" name="Oval 6"/>
          <p:cNvSpPr/>
          <p:nvPr/>
        </p:nvSpPr>
        <p:spPr>
          <a:xfrm>
            <a:off x="3536952" y="1688121"/>
            <a:ext cx="2137461" cy="1252025"/>
          </a:xfrm>
          <a:prstGeom prst="ellipse">
            <a:avLst/>
          </a:prstGeom>
          <a:noFill/>
          <a:ln w="7620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JO" sz="4800" b="1" dirty="0"/>
              <a:t>مِفْعَلَة</a:t>
            </a:r>
            <a:endParaRPr lang="en-US" sz="4800" b="1" dirty="0"/>
          </a:p>
        </p:txBody>
      </p:sp>
      <p:cxnSp>
        <p:nvCxnSpPr>
          <p:cNvPr id="9" name="Straight Arrow Connector 8"/>
          <p:cNvCxnSpPr>
            <a:stCxn id="4" idx="4"/>
          </p:cNvCxnSpPr>
          <p:nvPr/>
        </p:nvCxnSpPr>
        <p:spPr>
          <a:xfrm>
            <a:off x="10585761" y="2940146"/>
            <a:ext cx="7211" cy="49237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7584905" y="2940146"/>
            <a:ext cx="7211" cy="49237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4584049" y="2940146"/>
            <a:ext cx="7211" cy="49237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1583193" y="2940146"/>
            <a:ext cx="7211" cy="49237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Flowchart: Alternate Process 13"/>
          <p:cNvSpPr/>
          <p:nvPr/>
        </p:nvSpPr>
        <p:spPr>
          <a:xfrm>
            <a:off x="9517030" y="3995223"/>
            <a:ext cx="2299476" cy="2321171"/>
          </a:xfrm>
          <a:prstGeom prst="flowChartAlternateProcess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b="1" dirty="0">
                <a:solidFill>
                  <a:schemeClr val="bg1"/>
                </a:solidFill>
              </a:rPr>
              <a:t>مِنشار</a:t>
            </a:r>
          </a:p>
          <a:p>
            <a:pPr algn="ctr"/>
            <a:r>
              <a:rPr lang="ar-JO" sz="3600" b="1" dirty="0">
                <a:solidFill>
                  <a:schemeClr val="bg1"/>
                </a:solidFill>
              </a:rPr>
              <a:t>مِحراث</a:t>
            </a:r>
          </a:p>
          <a:p>
            <a:pPr algn="ctr"/>
            <a:r>
              <a:rPr lang="ar-JO" sz="3600" b="1" dirty="0">
                <a:solidFill>
                  <a:schemeClr val="bg1"/>
                </a:solidFill>
              </a:rPr>
              <a:t>مِذياع</a:t>
            </a:r>
          </a:p>
          <a:p>
            <a:pPr algn="ctr"/>
            <a:r>
              <a:rPr lang="ar-JO" sz="3600" b="1" dirty="0">
                <a:solidFill>
                  <a:schemeClr val="bg1"/>
                </a:solidFill>
              </a:rPr>
              <a:t>مِثقاب</a:t>
            </a:r>
            <a:endParaRPr lang="en-US" sz="3600" b="1" dirty="0">
              <a:solidFill>
                <a:schemeClr val="bg1"/>
              </a:solidFill>
            </a:endParaRPr>
          </a:p>
        </p:txBody>
      </p:sp>
      <p:sp>
        <p:nvSpPr>
          <p:cNvPr id="15" name="Flowchart: Alternate Process 14"/>
          <p:cNvSpPr/>
          <p:nvPr/>
        </p:nvSpPr>
        <p:spPr>
          <a:xfrm>
            <a:off x="6526991" y="3988187"/>
            <a:ext cx="2299476" cy="2328207"/>
          </a:xfrm>
          <a:prstGeom prst="flowChartAlternateProcess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b="1" dirty="0">
                <a:solidFill>
                  <a:schemeClr val="bg1"/>
                </a:solidFill>
              </a:rPr>
              <a:t>مِشرط</a:t>
            </a:r>
          </a:p>
          <a:p>
            <a:pPr algn="ctr"/>
            <a:r>
              <a:rPr lang="ar-JO" sz="3600" b="1" dirty="0">
                <a:solidFill>
                  <a:schemeClr val="bg1"/>
                </a:solidFill>
              </a:rPr>
              <a:t>مِبرد</a:t>
            </a:r>
          </a:p>
          <a:p>
            <a:pPr algn="ctr"/>
            <a:r>
              <a:rPr lang="ar-JO" sz="3600" b="1" dirty="0">
                <a:solidFill>
                  <a:schemeClr val="bg1"/>
                </a:solidFill>
              </a:rPr>
              <a:t>مِقصّ</a:t>
            </a:r>
          </a:p>
          <a:p>
            <a:pPr algn="ctr"/>
            <a:r>
              <a:rPr lang="ar-JO" sz="3600" b="1" dirty="0">
                <a:solidFill>
                  <a:schemeClr val="bg1"/>
                </a:solidFill>
              </a:rPr>
              <a:t>مِدفع</a:t>
            </a:r>
            <a:endParaRPr lang="en-US" sz="3600" b="1" dirty="0">
              <a:solidFill>
                <a:schemeClr val="bg1"/>
              </a:solidFill>
            </a:endParaRPr>
          </a:p>
        </p:txBody>
      </p:sp>
      <p:sp>
        <p:nvSpPr>
          <p:cNvPr id="16" name="Flowchart: Alternate Process 15"/>
          <p:cNvSpPr/>
          <p:nvPr/>
        </p:nvSpPr>
        <p:spPr>
          <a:xfrm>
            <a:off x="3536952" y="3988186"/>
            <a:ext cx="2299476" cy="2328208"/>
          </a:xfrm>
          <a:prstGeom prst="flowChartAlternateProcess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b="1" dirty="0">
                <a:solidFill>
                  <a:schemeClr val="bg1"/>
                </a:solidFill>
              </a:rPr>
              <a:t>مِسطرة</a:t>
            </a:r>
          </a:p>
          <a:p>
            <a:pPr algn="ctr"/>
            <a:r>
              <a:rPr lang="ar-JO" sz="3600" b="1" dirty="0">
                <a:solidFill>
                  <a:schemeClr val="bg1"/>
                </a:solidFill>
              </a:rPr>
              <a:t>مِقلاة</a:t>
            </a:r>
          </a:p>
          <a:p>
            <a:pPr algn="ctr"/>
            <a:r>
              <a:rPr lang="ar-JO" sz="3600" b="1" dirty="0">
                <a:solidFill>
                  <a:schemeClr val="bg1"/>
                </a:solidFill>
              </a:rPr>
              <a:t>مِكنسة</a:t>
            </a:r>
          </a:p>
          <a:p>
            <a:pPr algn="ctr"/>
            <a:r>
              <a:rPr lang="ar-JO" sz="3600" b="1" dirty="0">
                <a:solidFill>
                  <a:schemeClr val="bg1"/>
                </a:solidFill>
              </a:rPr>
              <a:t>مِبرشة</a:t>
            </a:r>
            <a:endParaRPr lang="en-US" sz="3600" b="1" dirty="0">
              <a:solidFill>
                <a:schemeClr val="bg1"/>
              </a:solidFill>
            </a:endParaRPr>
          </a:p>
        </p:txBody>
      </p:sp>
      <p:sp>
        <p:nvSpPr>
          <p:cNvPr id="17" name="Flowchart: Alternate Process 16"/>
          <p:cNvSpPr/>
          <p:nvPr/>
        </p:nvSpPr>
        <p:spPr>
          <a:xfrm>
            <a:off x="465905" y="3995223"/>
            <a:ext cx="2299476" cy="2321171"/>
          </a:xfrm>
          <a:prstGeom prst="flowChartAlternateProcess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b="1" dirty="0">
                <a:solidFill>
                  <a:schemeClr val="bg1"/>
                </a:solidFill>
              </a:rPr>
              <a:t>غسّالة</a:t>
            </a:r>
          </a:p>
          <a:p>
            <a:pPr algn="ctr"/>
            <a:r>
              <a:rPr lang="ar-JO" sz="3600" b="1" dirty="0">
                <a:solidFill>
                  <a:schemeClr val="bg1"/>
                </a:solidFill>
              </a:rPr>
              <a:t>ثلّاجة</a:t>
            </a:r>
          </a:p>
          <a:p>
            <a:pPr algn="ctr"/>
            <a:r>
              <a:rPr lang="ar-JO" sz="3600" b="1" dirty="0">
                <a:solidFill>
                  <a:schemeClr val="bg1"/>
                </a:solidFill>
              </a:rPr>
              <a:t>فرّامة</a:t>
            </a:r>
          </a:p>
          <a:p>
            <a:pPr algn="ctr"/>
            <a:r>
              <a:rPr lang="ar-JO" sz="3600" b="1" dirty="0">
                <a:solidFill>
                  <a:schemeClr val="bg1"/>
                </a:solidFill>
              </a:rPr>
              <a:t>دَرّاجة</a:t>
            </a:r>
            <a:endParaRPr lang="en-US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5799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5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  <p:bldP spid="7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0371" y="422031"/>
            <a:ext cx="9963443" cy="725886"/>
          </a:xfrm>
        </p:spPr>
        <p:txBody>
          <a:bodyPr>
            <a:noAutofit/>
          </a:bodyPr>
          <a:lstStyle/>
          <a:p>
            <a:r>
              <a:rPr lang="ar-JO" sz="4400" b="1" dirty="0"/>
              <a:t>يأتي اسم الآلة من أوزان قياسية حديثة مشتق من فعل</a:t>
            </a:r>
            <a:endParaRPr lang="en-US" sz="4400" b="1" dirty="0"/>
          </a:p>
        </p:txBody>
      </p:sp>
      <p:sp useBgFill="1">
        <p:nvSpPr>
          <p:cNvPr id="4" name="Flowchart: Merge 3"/>
          <p:cNvSpPr/>
          <p:nvPr/>
        </p:nvSpPr>
        <p:spPr>
          <a:xfrm>
            <a:off x="9877721" y="1856933"/>
            <a:ext cx="2039816" cy="1420837"/>
          </a:xfrm>
          <a:prstGeom prst="flowChartMerge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فاعول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 useBgFill="1">
        <p:nvSpPr>
          <p:cNvPr id="5" name="Flowchart: Merge 4"/>
          <p:cNvSpPr/>
          <p:nvPr/>
        </p:nvSpPr>
        <p:spPr>
          <a:xfrm>
            <a:off x="6822832" y="1856934"/>
            <a:ext cx="1974312" cy="1420837"/>
          </a:xfrm>
          <a:prstGeom prst="flowChartMerge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فاعِلة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 useBgFill="1">
        <p:nvSpPr>
          <p:cNvPr id="6" name="Flowchart: Merge 5"/>
          <p:cNvSpPr/>
          <p:nvPr/>
        </p:nvSpPr>
        <p:spPr>
          <a:xfrm>
            <a:off x="3663754" y="1856933"/>
            <a:ext cx="2085536" cy="1420837"/>
          </a:xfrm>
          <a:prstGeom prst="flowChartMerge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فعّال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 useBgFill="1">
        <p:nvSpPr>
          <p:cNvPr id="7" name="Flowchart: Merge 6"/>
          <p:cNvSpPr/>
          <p:nvPr/>
        </p:nvSpPr>
        <p:spPr>
          <a:xfrm>
            <a:off x="567544" y="1856933"/>
            <a:ext cx="2022668" cy="1420837"/>
          </a:xfrm>
          <a:prstGeom prst="flowChartMerge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فِعال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Flowchart: Process 7"/>
          <p:cNvSpPr/>
          <p:nvPr/>
        </p:nvSpPr>
        <p:spPr>
          <a:xfrm>
            <a:off x="9751112" y="3793587"/>
            <a:ext cx="2293034" cy="2016369"/>
          </a:xfrm>
          <a:prstGeom prst="flowChartProcess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JO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حاسوب</a:t>
            </a:r>
          </a:p>
          <a:p>
            <a:pPr algn="ctr"/>
            <a:r>
              <a:rPr lang="ar-JO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ساطور</a:t>
            </a:r>
          </a:p>
          <a:p>
            <a:pPr algn="ctr"/>
            <a:r>
              <a:rPr lang="ar-JO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جاروف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Flowchart: Process 8"/>
          <p:cNvSpPr/>
          <p:nvPr/>
        </p:nvSpPr>
        <p:spPr>
          <a:xfrm>
            <a:off x="6663471" y="3793588"/>
            <a:ext cx="2293034" cy="2016368"/>
          </a:xfrm>
          <a:prstGeom prst="flowChartProcess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JO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شاحنة </a:t>
            </a:r>
          </a:p>
          <a:p>
            <a:pPr algn="ctr"/>
            <a:r>
              <a:rPr lang="ar-JO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حاسبة</a:t>
            </a:r>
          </a:p>
          <a:p>
            <a:pPr algn="ctr"/>
            <a:r>
              <a:rPr lang="ar-JO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ساقية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Flowchart: Process 9"/>
          <p:cNvSpPr/>
          <p:nvPr/>
        </p:nvSpPr>
        <p:spPr>
          <a:xfrm>
            <a:off x="3560005" y="3793588"/>
            <a:ext cx="2293034" cy="2016368"/>
          </a:xfrm>
          <a:prstGeom prst="flowChartProcess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ar-JO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ar-JO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سَخّان</a:t>
            </a:r>
          </a:p>
          <a:p>
            <a:pPr algn="ctr"/>
            <a:r>
              <a:rPr lang="ar-JO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شفّاط</a:t>
            </a:r>
          </a:p>
          <a:p>
            <a:pPr algn="ctr"/>
            <a:r>
              <a:rPr lang="ar-JO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جرّار</a:t>
            </a:r>
          </a:p>
          <a:p>
            <a:pPr algn="ctr"/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Flowchart: Process 10"/>
          <p:cNvSpPr/>
          <p:nvPr/>
        </p:nvSpPr>
        <p:spPr>
          <a:xfrm>
            <a:off x="432361" y="3793588"/>
            <a:ext cx="2293034" cy="2016368"/>
          </a:xfrm>
          <a:prstGeom prst="flowChartProcess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JO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رِباط</a:t>
            </a:r>
          </a:p>
          <a:p>
            <a:pPr algn="ctr"/>
            <a:r>
              <a:rPr lang="ar-JO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سِتار</a:t>
            </a:r>
          </a:p>
          <a:p>
            <a:pPr algn="ctr"/>
            <a:r>
              <a:rPr lang="ar-JO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حِزام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79050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 pattern="rectang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9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9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9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9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9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50000"/>
              </a:schemeClr>
            </a:gs>
            <a:gs pos="0">
              <a:schemeClr val="accent5">
                <a:lumMod val="60000"/>
                <a:lumOff val="40000"/>
              </a:schemeClr>
            </a:gs>
            <a:gs pos="100000">
              <a:schemeClr val="accent5">
                <a:lumMod val="75000"/>
              </a:schemeClr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463040" y="492369"/>
            <a:ext cx="89751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JO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يأتي اسم الآلة جامد أي لا وزن له ولا يُشتق من فعل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 useBgFill="1">
        <p:nvSpPr>
          <p:cNvPr id="8" name="Oval 7"/>
          <p:cNvSpPr/>
          <p:nvPr/>
        </p:nvSpPr>
        <p:spPr>
          <a:xfrm>
            <a:off x="1294228" y="1955408"/>
            <a:ext cx="9945857" cy="3530991"/>
          </a:xfrm>
          <a:prstGeom prst="ellipse">
            <a:avLst/>
          </a:prstGeom>
          <a:ln w="76200">
            <a:solidFill>
              <a:schemeClr val="bg1"/>
            </a:solidFill>
            <a:prstDash val="lgDashDot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سكين       </a:t>
            </a:r>
          </a:p>
          <a:p>
            <a:pPr algn="ctr"/>
            <a:r>
              <a:rPr lang="ar-JO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قلم</a:t>
            </a:r>
          </a:p>
          <a:p>
            <a:pPr algn="r"/>
            <a:r>
              <a:rPr lang="ar-JO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رُمح                                حقيبة</a:t>
            </a:r>
          </a:p>
          <a:p>
            <a:pPr algn="ctr"/>
            <a:r>
              <a:rPr lang="ar-JO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شوكة      </a:t>
            </a:r>
          </a:p>
          <a:p>
            <a:pPr algn="ctr" rtl="1"/>
            <a:r>
              <a:rPr lang="ar-JO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سيف   </a:t>
            </a:r>
            <a:endParaRPr 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05503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8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0000">
              <a:srgbClr val="C851E9"/>
            </a:gs>
            <a:gs pos="66000">
              <a:srgbClr val="660066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025599" y="532225"/>
            <a:ext cx="10131425" cy="1191065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000" b="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JO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ما اسم الآلة لكل فعل فيما يلي</a:t>
            </a:r>
            <a:endParaRPr lang="en-US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3549927"/>
              </p:ext>
            </p:extLst>
          </p:nvPr>
        </p:nvGraphicFramePr>
        <p:xfrm>
          <a:off x="464237" y="2570670"/>
          <a:ext cx="11254150" cy="904049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125415">
                  <a:extLst>
                    <a:ext uri="{9D8B030D-6E8A-4147-A177-3AD203B41FA5}">
                      <a16:colId xmlns:a16="http://schemas.microsoft.com/office/drawing/2014/main" val="3963234183"/>
                    </a:ext>
                  </a:extLst>
                </a:gridCol>
                <a:gridCol w="1125415">
                  <a:extLst>
                    <a:ext uri="{9D8B030D-6E8A-4147-A177-3AD203B41FA5}">
                      <a16:colId xmlns:a16="http://schemas.microsoft.com/office/drawing/2014/main" val="1224026590"/>
                    </a:ext>
                  </a:extLst>
                </a:gridCol>
                <a:gridCol w="1125415">
                  <a:extLst>
                    <a:ext uri="{9D8B030D-6E8A-4147-A177-3AD203B41FA5}">
                      <a16:colId xmlns:a16="http://schemas.microsoft.com/office/drawing/2014/main" val="2707140423"/>
                    </a:ext>
                  </a:extLst>
                </a:gridCol>
                <a:gridCol w="1125415">
                  <a:extLst>
                    <a:ext uri="{9D8B030D-6E8A-4147-A177-3AD203B41FA5}">
                      <a16:colId xmlns:a16="http://schemas.microsoft.com/office/drawing/2014/main" val="1527640306"/>
                    </a:ext>
                  </a:extLst>
                </a:gridCol>
                <a:gridCol w="1125415">
                  <a:extLst>
                    <a:ext uri="{9D8B030D-6E8A-4147-A177-3AD203B41FA5}">
                      <a16:colId xmlns:a16="http://schemas.microsoft.com/office/drawing/2014/main" val="1609765633"/>
                    </a:ext>
                  </a:extLst>
                </a:gridCol>
                <a:gridCol w="1125415">
                  <a:extLst>
                    <a:ext uri="{9D8B030D-6E8A-4147-A177-3AD203B41FA5}">
                      <a16:colId xmlns:a16="http://schemas.microsoft.com/office/drawing/2014/main" val="2151835411"/>
                    </a:ext>
                  </a:extLst>
                </a:gridCol>
                <a:gridCol w="1125415">
                  <a:extLst>
                    <a:ext uri="{9D8B030D-6E8A-4147-A177-3AD203B41FA5}">
                      <a16:colId xmlns:a16="http://schemas.microsoft.com/office/drawing/2014/main" val="238223652"/>
                    </a:ext>
                  </a:extLst>
                </a:gridCol>
                <a:gridCol w="1125415">
                  <a:extLst>
                    <a:ext uri="{9D8B030D-6E8A-4147-A177-3AD203B41FA5}">
                      <a16:colId xmlns:a16="http://schemas.microsoft.com/office/drawing/2014/main" val="1094242647"/>
                    </a:ext>
                  </a:extLst>
                </a:gridCol>
                <a:gridCol w="1125415">
                  <a:extLst>
                    <a:ext uri="{9D8B030D-6E8A-4147-A177-3AD203B41FA5}">
                      <a16:colId xmlns:a16="http://schemas.microsoft.com/office/drawing/2014/main" val="3934301749"/>
                    </a:ext>
                  </a:extLst>
                </a:gridCol>
                <a:gridCol w="1125415">
                  <a:extLst>
                    <a:ext uri="{9D8B030D-6E8A-4147-A177-3AD203B41FA5}">
                      <a16:colId xmlns:a16="http://schemas.microsoft.com/office/drawing/2014/main" val="1432564123"/>
                    </a:ext>
                  </a:extLst>
                </a:gridCol>
              </a:tblGrid>
              <a:tr h="904049">
                <a:tc>
                  <a:txBody>
                    <a:bodyPr/>
                    <a:lstStyle/>
                    <a:p>
                      <a:pPr algn="ctr"/>
                      <a:r>
                        <a:rPr lang="ar-JO" sz="3600" dirty="0"/>
                        <a:t>قاس</a:t>
                      </a:r>
                      <a:endParaRPr lang="en-US" sz="3600" b="1" dirty="0"/>
                    </a:p>
                  </a:txBody>
                  <a:tcPr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JO" sz="3600" dirty="0"/>
                        <a:t>رأى</a:t>
                      </a:r>
                      <a:endParaRPr lang="en-US" sz="3600" b="1" dirty="0"/>
                    </a:p>
                  </a:txBody>
                  <a:tcPr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JO" sz="3600" dirty="0"/>
                        <a:t>شوى</a:t>
                      </a:r>
                      <a:endParaRPr lang="en-US" sz="3600" b="1" dirty="0"/>
                    </a:p>
                  </a:txBody>
                  <a:tcPr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JO" sz="3600" dirty="0"/>
                        <a:t>طرق</a:t>
                      </a:r>
                      <a:endParaRPr lang="en-US" sz="3600" b="1" dirty="0"/>
                    </a:p>
                  </a:txBody>
                  <a:tcPr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JO" sz="3600" dirty="0"/>
                        <a:t>قاد</a:t>
                      </a:r>
                      <a:endParaRPr lang="en-US" sz="3600" b="1" dirty="0"/>
                    </a:p>
                  </a:txBody>
                  <a:tcPr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JO" sz="3600" dirty="0"/>
                        <a:t>كوى</a:t>
                      </a:r>
                      <a:endParaRPr lang="en-US" sz="3600" b="1" dirty="0"/>
                    </a:p>
                  </a:txBody>
                  <a:tcPr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JO" sz="3600" dirty="0"/>
                        <a:t>ضرب</a:t>
                      </a:r>
                      <a:endParaRPr lang="en-US" sz="3600" b="1" dirty="0"/>
                    </a:p>
                  </a:txBody>
                  <a:tcPr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JO" sz="3600" dirty="0"/>
                        <a:t>كال</a:t>
                      </a:r>
                      <a:endParaRPr lang="en-US" sz="3600" b="1" dirty="0"/>
                    </a:p>
                  </a:txBody>
                  <a:tcPr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JO" sz="3600" dirty="0"/>
                        <a:t>وزن</a:t>
                      </a:r>
                      <a:endParaRPr lang="en-US" sz="3600" b="1" dirty="0"/>
                    </a:p>
                  </a:txBody>
                  <a:tcPr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JO" sz="3600" dirty="0"/>
                        <a:t>نَظر</a:t>
                      </a:r>
                      <a:endParaRPr lang="en-US" sz="3600" b="1" dirty="0"/>
                    </a:p>
                  </a:txBody>
                  <a:tcPr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322537783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6456893"/>
              </p:ext>
            </p:extLst>
          </p:nvPr>
        </p:nvGraphicFramePr>
        <p:xfrm>
          <a:off x="464237" y="4322099"/>
          <a:ext cx="11254150" cy="82296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125415">
                  <a:extLst>
                    <a:ext uri="{9D8B030D-6E8A-4147-A177-3AD203B41FA5}">
                      <a16:colId xmlns:a16="http://schemas.microsoft.com/office/drawing/2014/main" val="3963234183"/>
                    </a:ext>
                  </a:extLst>
                </a:gridCol>
                <a:gridCol w="1125415">
                  <a:extLst>
                    <a:ext uri="{9D8B030D-6E8A-4147-A177-3AD203B41FA5}">
                      <a16:colId xmlns:a16="http://schemas.microsoft.com/office/drawing/2014/main" val="1224026590"/>
                    </a:ext>
                  </a:extLst>
                </a:gridCol>
                <a:gridCol w="1125415">
                  <a:extLst>
                    <a:ext uri="{9D8B030D-6E8A-4147-A177-3AD203B41FA5}">
                      <a16:colId xmlns:a16="http://schemas.microsoft.com/office/drawing/2014/main" val="2707140423"/>
                    </a:ext>
                  </a:extLst>
                </a:gridCol>
                <a:gridCol w="1125415">
                  <a:extLst>
                    <a:ext uri="{9D8B030D-6E8A-4147-A177-3AD203B41FA5}">
                      <a16:colId xmlns:a16="http://schemas.microsoft.com/office/drawing/2014/main" val="1527640306"/>
                    </a:ext>
                  </a:extLst>
                </a:gridCol>
                <a:gridCol w="1125415">
                  <a:extLst>
                    <a:ext uri="{9D8B030D-6E8A-4147-A177-3AD203B41FA5}">
                      <a16:colId xmlns:a16="http://schemas.microsoft.com/office/drawing/2014/main" val="1609765633"/>
                    </a:ext>
                  </a:extLst>
                </a:gridCol>
                <a:gridCol w="1125415">
                  <a:extLst>
                    <a:ext uri="{9D8B030D-6E8A-4147-A177-3AD203B41FA5}">
                      <a16:colId xmlns:a16="http://schemas.microsoft.com/office/drawing/2014/main" val="2151835411"/>
                    </a:ext>
                  </a:extLst>
                </a:gridCol>
                <a:gridCol w="1125415">
                  <a:extLst>
                    <a:ext uri="{9D8B030D-6E8A-4147-A177-3AD203B41FA5}">
                      <a16:colId xmlns:a16="http://schemas.microsoft.com/office/drawing/2014/main" val="238223652"/>
                    </a:ext>
                  </a:extLst>
                </a:gridCol>
                <a:gridCol w="1125415">
                  <a:extLst>
                    <a:ext uri="{9D8B030D-6E8A-4147-A177-3AD203B41FA5}">
                      <a16:colId xmlns:a16="http://schemas.microsoft.com/office/drawing/2014/main" val="1094242647"/>
                    </a:ext>
                  </a:extLst>
                </a:gridCol>
                <a:gridCol w="1125415">
                  <a:extLst>
                    <a:ext uri="{9D8B030D-6E8A-4147-A177-3AD203B41FA5}">
                      <a16:colId xmlns:a16="http://schemas.microsoft.com/office/drawing/2014/main" val="3934301749"/>
                    </a:ext>
                  </a:extLst>
                </a:gridCol>
                <a:gridCol w="1125415">
                  <a:extLst>
                    <a:ext uri="{9D8B030D-6E8A-4147-A177-3AD203B41FA5}">
                      <a16:colId xmlns:a16="http://schemas.microsoft.com/office/drawing/2014/main" val="1432564123"/>
                    </a:ext>
                  </a:extLst>
                </a:gridCol>
              </a:tblGrid>
              <a:tr h="61676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ar-JO" sz="32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مِقياس</a:t>
                      </a:r>
                      <a:endParaRPr lang="en-US" sz="32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ar-JO" sz="32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مِرآة</a:t>
                      </a:r>
                      <a:endParaRPr lang="en-US" sz="32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ar-JO" sz="32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شوّاية</a:t>
                      </a:r>
                      <a:endParaRPr lang="en-US" sz="32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ar-JO" sz="32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مِطرقة</a:t>
                      </a:r>
                      <a:endParaRPr lang="en-US" sz="32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ar-JO" sz="32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مِقود</a:t>
                      </a:r>
                      <a:endParaRPr lang="en-US" sz="32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ar-JO" sz="32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مِكواة</a:t>
                      </a:r>
                      <a:endParaRPr lang="en-US" sz="32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ar-JO" sz="32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مِضرب</a:t>
                      </a:r>
                      <a:endParaRPr lang="en-US" sz="32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ar-JO" sz="32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مِكيال</a:t>
                      </a:r>
                      <a:endParaRPr lang="en-US" sz="32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ar-JO" sz="32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مِيزان</a:t>
                      </a:r>
                      <a:endParaRPr lang="en-US" sz="32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ar-JO" sz="32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مِنظار</a:t>
                      </a:r>
                      <a:endParaRPr lang="en-US" sz="32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3225377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3645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0000">
              <a:srgbClr val="00CC00"/>
            </a:gs>
            <a:gs pos="66000">
              <a:srgbClr val="006600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368" y="307042"/>
            <a:ext cx="9973790" cy="793551"/>
          </a:xfrm>
        </p:spPr>
        <p:txBody>
          <a:bodyPr>
            <a:noAutofit/>
          </a:bodyPr>
          <a:lstStyle/>
          <a:p>
            <a:pPr algn="ctr"/>
            <a:r>
              <a:rPr lang="ar-JO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هات على كل كلمة من الكلمات التالية جملة مفيدة</a:t>
            </a:r>
            <a:endParaRPr 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7311060"/>
              </p:ext>
            </p:extLst>
          </p:nvPr>
        </p:nvGraphicFramePr>
        <p:xfrm>
          <a:off x="7891976" y="1285920"/>
          <a:ext cx="3389485" cy="5212080"/>
        </p:xfrm>
        <a:graphic>
          <a:graphicData uri="http://schemas.openxmlformats.org/drawingml/2006/table">
            <a:tbl>
              <a:tblPr firstRow="1" bandRow="1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tableStyleId>{69CF1AB2-1976-4502-BF36-3FF5EA218861}</a:tableStyleId>
              </a:tblPr>
              <a:tblGrid>
                <a:gridCol w="3389485">
                  <a:extLst>
                    <a:ext uri="{9D8B030D-6E8A-4147-A177-3AD203B41FA5}">
                      <a16:colId xmlns:a16="http://schemas.microsoft.com/office/drawing/2014/main" val="1046313055"/>
                    </a:ext>
                  </a:extLst>
                </a:gridCol>
              </a:tblGrid>
              <a:tr h="868680">
                <a:tc>
                  <a:txBody>
                    <a:bodyPr/>
                    <a:lstStyle/>
                    <a:p>
                      <a:pPr algn="ctr"/>
                      <a:r>
                        <a:rPr lang="ar-JO" sz="4000" b="1" dirty="0"/>
                        <a:t>مفتاح</a:t>
                      </a:r>
                      <a:endParaRPr lang="en-US" sz="4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9531069"/>
                  </a:ext>
                </a:extLst>
              </a:tr>
              <a:tr h="868680">
                <a:tc>
                  <a:txBody>
                    <a:bodyPr/>
                    <a:lstStyle/>
                    <a:p>
                      <a:pPr algn="ctr"/>
                      <a:r>
                        <a:rPr lang="ar-JO" sz="4000" b="1" dirty="0"/>
                        <a:t>حقيبة</a:t>
                      </a:r>
                      <a:endParaRPr lang="en-US" sz="4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5143690"/>
                  </a:ext>
                </a:extLst>
              </a:tr>
              <a:tr h="868680">
                <a:tc>
                  <a:txBody>
                    <a:bodyPr/>
                    <a:lstStyle/>
                    <a:p>
                      <a:pPr algn="ctr"/>
                      <a:r>
                        <a:rPr lang="ar-JO" sz="4000" b="1" dirty="0"/>
                        <a:t>مِظلة</a:t>
                      </a:r>
                      <a:endParaRPr lang="en-US" sz="4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2172776"/>
                  </a:ext>
                </a:extLst>
              </a:tr>
              <a:tr h="868680">
                <a:tc>
                  <a:txBody>
                    <a:bodyPr/>
                    <a:lstStyle/>
                    <a:p>
                      <a:pPr algn="ctr"/>
                      <a:r>
                        <a:rPr lang="ar-JO" sz="4000" b="1" dirty="0"/>
                        <a:t>ناقوس</a:t>
                      </a:r>
                      <a:endParaRPr lang="en-US" sz="4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1249297"/>
                  </a:ext>
                </a:extLst>
              </a:tr>
              <a:tr h="868680">
                <a:tc>
                  <a:txBody>
                    <a:bodyPr/>
                    <a:lstStyle/>
                    <a:p>
                      <a:pPr algn="ctr"/>
                      <a:r>
                        <a:rPr lang="ar-JO" sz="4000" b="1" dirty="0"/>
                        <a:t>مِصعد</a:t>
                      </a:r>
                      <a:endParaRPr lang="en-US" sz="4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6245096"/>
                  </a:ext>
                </a:extLst>
              </a:tr>
              <a:tr h="868680">
                <a:tc>
                  <a:txBody>
                    <a:bodyPr/>
                    <a:lstStyle/>
                    <a:p>
                      <a:pPr algn="ctr"/>
                      <a:r>
                        <a:rPr lang="ar-JO" sz="4000" b="1" dirty="0"/>
                        <a:t>مصباح</a:t>
                      </a:r>
                      <a:endParaRPr lang="en-US" sz="4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6939266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2847741"/>
              </p:ext>
            </p:extLst>
          </p:nvPr>
        </p:nvGraphicFramePr>
        <p:xfrm>
          <a:off x="829994" y="1285920"/>
          <a:ext cx="5838091" cy="5212080"/>
        </p:xfrm>
        <a:graphic>
          <a:graphicData uri="http://schemas.openxmlformats.org/drawingml/2006/table">
            <a:tbl>
              <a:tblPr firstRow="1" bandRow="1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tableStyleId>{69CF1AB2-1976-4502-BF36-3FF5EA218861}</a:tableStyleId>
              </a:tblPr>
              <a:tblGrid>
                <a:gridCol w="5838091">
                  <a:extLst>
                    <a:ext uri="{9D8B030D-6E8A-4147-A177-3AD203B41FA5}">
                      <a16:colId xmlns:a16="http://schemas.microsoft.com/office/drawing/2014/main" val="1046313055"/>
                    </a:ext>
                  </a:extLst>
                </a:gridCol>
              </a:tblGrid>
              <a:tr h="868680">
                <a:tc>
                  <a:txBody>
                    <a:bodyPr/>
                    <a:lstStyle/>
                    <a:p>
                      <a:pPr algn="ctr"/>
                      <a:r>
                        <a:rPr lang="ar-JO" sz="4000" b="1" dirty="0"/>
                        <a:t>الصّبر مفتاح الفرج</a:t>
                      </a:r>
                      <a:endParaRPr lang="en-US" sz="4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9531069"/>
                  </a:ext>
                </a:extLst>
              </a:tr>
              <a:tr h="868680">
                <a:tc>
                  <a:txBody>
                    <a:bodyPr/>
                    <a:lstStyle/>
                    <a:p>
                      <a:pPr algn="ctr"/>
                      <a:r>
                        <a:rPr lang="ar-JO" sz="4000" b="1" dirty="0"/>
                        <a:t>أعددت حقيبة السّفر بحماس</a:t>
                      </a:r>
                      <a:endParaRPr lang="en-US" sz="4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5143690"/>
                  </a:ext>
                </a:extLst>
              </a:tr>
              <a:tr h="868680">
                <a:tc>
                  <a:txBody>
                    <a:bodyPr/>
                    <a:lstStyle/>
                    <a:p>
                      <a:pPr algn="ctr"/>
                      <a:r>
                        <a:rPr lang="ar-JO" sz="4000" b="1" dirty="0"/>
                        <a:t>حملتُ المظلة خوفًا من المطر</a:t>
                      </a:r>
                      <a:endParaRPr lang="en-US" sz="4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2172776"/>
                  </a:ext>
                </a:extLst>
              </a:tr>
              <a:tr h="868680">
                <a:tc>
                  <a:txBody>
                    <a:bodyPr/>
                    <a:lstStyle/>
                    <a:p>
                      <a:pPr algn="ctr"/>
                      <a:r>
                        <a:rPr lang="ar-JO" sz="4000" b="1" dirty="0"/>
                        <a:t>دقّ</a:t>
                      </a:r>
                      <a:r>
                        <a:rPr lang="ar-JO" sz="4000" b="1" baseline="0" dirty="0"/>
                        <a:t> ناقوس الخطر</a:t>
                      </a:r>
                      <a:endParaRPr lang="en-US" sz="4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1249297"/>
                  </a:ext>
                </a:extLst>
              </a:tr>
              <a:tr h="868680">
                <a:tc>
                  <a:txBody>
                    <a:bodyPr/>
                    <a:lstStyle/>
                    <a:p>
                      <a:pPr algn="ctr"/>
                      <a:r>
                        <a:rPr lang="ar-JO" sz="4000" b="1" dirty="0"/>
                        <a:t>مِصعد</a:t>
                      </a:r>
                      <a:r>
                        <a:rPr lang="ar-JO" sz="4000" b="1" baseline="0" dirty="0"/>
                        <a:t> العمارة معطل</a:t>
                      </a:r>
                      <a:endParaRPr lang="en-US" sz="4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6245096"/>
                  </a:ext>
                </a:extLst>
              </a:tr>
              <a:tr h="868680">
                <a:tc>
                  <a:txBody>
                    <a:bodyPr/>
                    <a:lstStyle/>
                    <a:p>
                      <a:pPr algn="ctr"/>
                      <a:r>
                        <a:rPr lang="ar-JO" sz="4000" b="1" dirty="0"/>
                        <a:t>اخترع</a:t>
                      </a:r>
                      <a:r>
                        <a:rPr lang="ar-JO" sz="4000" b="1" baseline="0" dirty="0"/>
                        <a:t> أديسون المصباح الكهربائي</a:t>
                      </a:r>
                      <a:endParaRPr lang="en-US" sz="4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56706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81432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1000">
              <a:schemeClr val="accent6">
                <a:lumMod val="50000"/>
              </a:schemeClr>
            </a:gs>
            <a:gs pos="0">
              <a:srgbClr val="FF3333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9489" y="227756"/>
            <a:ext cx="11690252" cy="771050"/>
          </a:xfrm>
        </p:spPr>
        <p:txBody>
          <a:bodyPr>
            <a:normAutofit/>
          </a:bodyPr>
          <a:lstStyle/>
          <a:p>
            <a:r>
              <a:rPr lang="ar-JO" sz="3200" b="1" dirty="0"/>
              <a:t>اسم التفضيل اسم مشتق يدل على شيئين اشتركا في صفة وزاد أحدهما على الآخر فيها</a:t>
            </a:r>
            <a:endParaRPr lang="en-US" sz="3200" b="1" dirty="0"/>
          </a:p>
        </p:txBody>
      </p:sp>
      <p:sp>
        <p:nvSpPr>
          <p:cNvPr id="4" name="Oval 3"/>
          <p:cNvSpPr/>
          <p:nvPr/>
        </p:nvSpPr>
        <p:spPr>
          <a:xfrm>
            <a:off x="7849769" y="2293035"/>
            <a:ext cx="3657599" cy="3615396"/>
          </a:xfrm>
          <a:prstGeom prst="ellipse">
            <a:avLst/>
          </a:prstGeom>
          <a:noFill/>
          <a:ln w="57150">
            <a:solidFill>
              <a:schemeClr val="tx1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JO" sz="3600" b="1" dirty="0">
              <a:solidFill>
                <a:schemeClr val="bg1"/>
              </a:solidFill>
            </a:endParaRPr>
          </a:p>
          <a:p>
            <a:pPr algn="ctr"/>
            <a:r>
              <a:rPr lang="ar-JO" sz="3600" b="1" dirty="0">
                <a:solidFill>
                  <a:schemeClr val="bg1"/>
                </a:solidFill>
              </a:rPr>
              <a:t>أصغر</a:t>
            </a:r>
          </a:p>
          <a:p>
            <a:pPr algn="ctr"/>
            <a:r>
              <a:rPr lang="ar-JO" sz="3600" b="1" dirty="0">
                <a:solidFill>
                  <a:schemeClr val="bg1"/>
                </a:solidFill>
              </a:rPr>
              <a:t>أكبر</a:t>
            </a:r>
          </a:p>
          <a:p>
            <a:pPr algn="ctr"/>
            <a:r>
              <a:rPr lang="ar-JO" sz="3600" b="1" dirty="0">
                <a:solidFill>
                  <a:schemeClr val="bg1"/>
                </a:solidFill>
              </a:rPr>
              <a:t>أعظم</a:t>
            </a:r>
          </a:p>
          <a:p>
            <a:pPr algn="ctr"/>
            <a:r>
              <a:rPr lang="ar-JO" sz="3600" b="1" dirty="0">
                <a:solidFill>
                  <a:schemeClr val="bg1"/>
                </a:solidFill>
              </a:rPr>
              <a:t>أيسر</a:t>
            </a:r>
          </a:p>
          <a:p>
            <a:pPr algn="ctr"/>
            <a:r>
              <a:rPr lang="ar-JO" sz="3600" b="1" dirty="0">
                <a:solidFill>
                  <a:schemeClr val="bg1"/>
                </a:solidFill>
              </a:rPr>
              <a:t>أفضل</a:t>
            </a:r>
          </a:p>
          <a:p>
            <a:pPr algn="ctr"/>
            <a:endParaRPr lang="en-US" sz="4800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419509" y="1402305"/>
            <a:ext cx="2518117" cy="461665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ar-JO" sz="2400" b="1" dirty="0">
                <a:solidFill>
                  <a:schemeClr val="bg1"/>
                </a:solidFill>
              </a:rPr>
              <a:t>على وزن </a:t>
            </a:r>
            <a:r>
              <a:rPr lang="ar-JO" sz="2400" b="1" dirty="0"/>
              <a:t>أفعل</a:t>
            </a:r>
            <a:r>
              <a:rPr lang="ar-JO" sz="2400" b="1" dirty="0">
                <a:solidFill>
                  <a:schemeClr val="bg1"/>
                </a:solidFill>
              </a:rPr>
              <a:t> للمذكر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76506" y="1381204"/>
            <a:ext cx="2518117" cy="461665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ar-JO" sz="2400" b="1" dirty="0">
                <a:solidFill>
                  <a:schemeClr val="bg1"/>
                </a:solidFill>
              </a:rPr>
              <a:t>على وزن </a:t>
            </a:r>
            <a:r>
              <a:rPr lang="ar-JO" sz="2400" b="1" dirty="0"/>
              <a:t>فُعلى</a:t>
            </a:r>
            <a:r>
              <a:rPr lang="ar-JO" sz="2400" b="1" dirty="0">
                <a:solidFill>
                  <a:schemeClr val="bg1"/>
                </a:solidFill>
              </a:rPr>
              <a:t> للمؤنث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1294222" y="2293035"/>
            <a:ext cx="3657599" cy="3615396"/>
          </a:xfrm>
          <a:prstGeom prst="ellipse">
            <a:avLst/>
          </a:prstGeom>
          <a:noFill/>
          <a:ln w="57150">
            <a:solidFill>
              <a:schemeClr val="tx1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JO" sz="3600" b="1" dirty="0">
              <a:solidFill>
                <a:schemeClr val="bg1"/>
              </a:solidFill>
            </a:endParaRPr>
          </a:p>
          <a:p>
            <a:pPr algn="ctr"/>
            <a:r>
              <a:rPr lang="ar-JO" sz="3600" b="1" dirty="0">
                <a:solidFill>
                  <a:schemeClr val="bg1"/>
                </a:solidFill>
              </a:rPr>
              <a:t>صُغرى</a:t>
            </a:r>
          </a:p>
          <a:p>
            <a:pPr algn="ctr"/>
            <a:r>
              <a:rPr lang="ar-JO" sz="3600" b="1" dirty="0">
                <a:solidFill>
                  <a:schemeClr val="bg1"/>
                </a:solidFill>
              </a:rPr>
              <a:t>كُبرى</a:t>
            </a:r>
          </a:p>
          <a:p>
            <a:pPr algn="ctr"/>
            <a:r>
              <a:rPr lang="ar-JO" sz="3600" b="1" dirty="0">
                <a:solidFill>
                  <a:schemeClr val="bg1"/>
                </a:solidFill>
              </a:rPr>
              <a:t>عُظمى</a:t>
            </a:r>
          </a:p>
          <a:p>
            <a:pPr algn="ctr"/>
            <a:r>
              <a:rPr lang="ar-JO" sz="3600" b="1" dirty="0">
                <a:solidFill>
                  <a:schemeClr val="bg1"/>
                </a:solidFill>
              </a:rPr>
              <a:t>يُسرى</a:t>
            </a:r>
          </a:p>
          <a:p>
            <a:pPr algn="ctr"/>
            <a:r>
              <a:rPr lang="ar-JO" sz="3600" b="1" dirty="0">
                <a:solidFill>
                  <a:schemeClr val="bg1"/>
                </a:solidFill>
              </a:rPr>
              <a:t>فُضلى</a:t>
            </a:r>
          </a:p>
          <a:p>
            <a:pPr algn="ctr"/>
            <a:endParaRPr lang="en-US" sz="4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8323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6" grpId="0" animBg="1"/>
      <p:bldP spid="7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1000">
              <a:schemeClr val="bg1">
                <a:lumMod val="75000"/>
                <a:lumOff val="25000"/>
              </a:schemeClr>
            </a:gs>
            <a:gs pos="0">
              <a:schemeClr val="tx1">
                <a:lumMod val="75000"/>
              </a:schemeClr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8681" y="370449"/>
            <a:ext cx="10131425" cy="1456267"/>
          </a:xfrm>
        </p:spPr>
        <p:txBody>
          <a:bodyPr>
            <a:normAutofit/>
          </a:bodyPr>
          <a:lstStyle/>
          <a:p>
            <a:pPr algn="ctr" rtl="1"/>
            <a:r>
              <a:rPr lang="ar-JO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استخرج اسم التفضيل من الجمل الآتية</a:t>
            </a:r>
            <a:endParaRPr 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 useBgFill="1">
        <p:nvSpPr>
          <p:cNvPr id="3" name="Rectangle 2"/>
          <p:cNvSpPr/>
          <p:nvPr/>
        </p:nvSpPr>
        <p:spPr>
          <a:xfrm>
            <a:off x="5697415" y="2222695"/>
            <a:ext cx="5598943" cy="3840479"/>
          </a:xfrm>
          <a:prstGeom prst="rect">
            <a:avLst/>
          </a:prstGeom>
          <a:ln cap="sq">
            <a:noFill/>
            <a:prstDash val="solid"/>
            <a:miter lim="800000"/>
          </a:ln>
          <a:effectLst>
            <a:glow rad="596900">
              <a:schemeClr val="bg1">
                <a:alpha val="40000"/>
              </a:schemeClr>
            </a:glow>
            <a:outerShdw blurRad="50800" dist="50800" dir="5400000" algn="ctr" rotWithShape="0">
              <a:schemeClr val="bg1"/>
            </a:outerShdw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200000"/>
              </a:lnSpc>
            </a:pPr>
            <a:endParaRPr lang="ar-JO" sz="2800" b="1" dirty="0"/>
          </a:p>
          <a:p>
            <a:pPr algn="ctr">
              <a:lnSpc>
                <a:spcPct val="200000"/>
              </a:lnSpc>
            </a:pPr>
            <a:endParaRPr lang="ar-JO" sz="2800" b="1" dirty="0"/>
          </a:p>
          <a:p>
            <a:pPr algn="ctr">
              <a:lnSpc>
                <a:spcPct val="200000"/>
              </a:lnSpc>
            </a:pPr>
            <a:r>
              <a:rPr lang="ar-JO" sz="2800" b="1" dirty="0"/>
              <a:t>قال تعالى "أنا أكثر منك مالًا وأعز نفرًا"</a:t>
            </a:r>
          </a:p>
          <a:p>
            <a:pPr algn="ctr">
              <a:lnSpc>
                <a:spcPct val="200000"/>
              </a:lnSpc>
            </a:pPr>
            <a:r>
              <a:rPr lang="ar-JO" sz="2800" b="1" dirty="0"/>
              <a:t>الصّدق أسمى الأخلاق</a:t>
            </a:r>
          </a:p>
          <a:p>
            <a:pPr algn="ctr">
              <a:lnSpc>
                <a:spcPct val="200000"/>
              </a:lnSpc>
            </a:pPr>
            <a:r>
              <a:rPr lang="ar-JO" sz="2800" b="1" dirty="0"/>
              <a:t>البلبلُ أعذب صوتًا من العصفور</a:t>
            </a:r>
          </a:p>
          <a:p>
            <a:pPr algn="ctr">
              <a:lnSpc>
                <a:spcPct val="200000"/>
              </a:lnSpc>
            </a:pPr>
            <a:r>
              <a:rPr lang="ar-JO" sz="2800" b="1" dirty="0"/>
              <a:t>هذه النبتة أشدُ خضرةً من تلك</a:t>
            </a:r>
          </a:p>
          <a:p>
            <a:pPr algn="ctr">
              <a:lnSpc>
                <a:spcPct val="200000"/>
              </a:lnSpc>
            </a:pPr>
            <a:endParaRPr lang="ar-JO" sz="2800" b="1" dirty="0"/>
          </a:p>
          <a:p>
            <a:pPr algn="ctr">
              <a:lnSpc>
                <a:spcPct val="200000"/>
              </a:lnSpc>
            </a:pPr>
            <a:endParaRPr lang="en-US" sz="2800" b="1" dirty="0"/>
          </a:p>
        </p:txBody>
      </p:sp>
      <p:sp>
        <p:nvSpPr>
          <p:cNvPr id="5" name="Rectangle 4"/>
          <p:cNvSpPr/>
          <p:nvPr/>
        </p:nvSpPr>
        <p:spPr>
          <a:xfrm>
            <a:off x="1519311" y="2222695"/>
            <a:ext cx="2881704" cy="3840479"/>
          </a:xfrm>
          <a:prstGeom prst="rect">
            <a:avLst/>
          </a:prstGeom>
          <a:noFill/>
          <a:ln cap="sq">
            <a:solidFill>
              <a:schemeClr val="bg1"/>
            </a:solidFill>
          </a:ln>
          <a:effectLst>
            <a:glow rad="596900">
              <a:schemeClr val="bg1">
                <a:alpha val="40000"/>
              </a:schemeClr>
            </a:glow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200000"/>
              </a:lnSpc>
            </a:pPr>
            <a:r>
              <a:rPr lang="ar-JO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أكثر – أعز</a:t>
            </a:r>
          </a:p>
          <a:p>
            <a:pPr algn="ctr">
              <a:lnSpc>
                <a:spcPct val="200000"/>
              </a:lnSpc>
            </a:pPr>
            <a:r>
              <a:rPr lang="ar-JO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أسمى</a:t>
            </a:r>
          </a:p>
          <a:p>
            <a:pPr algn="ctr">
              <a:lnSpc>
                <a:spcPct val="200000"/>
              </a:lnSpc>
            </a:pPr>
            <a:r>
              <a:rPr lang="ar-JO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أعذب</a:t>
            </a:r>
          </a:p>
          <a:p>
            <a:pPr algn="ctr">
              <a:lnSpc>
                <a:spcPct val="200000"/>
              </a:lnSpc>
            </a:pPr>
            <a:r>
              <a:rPr lang="ar-JO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أشد</a:t>
            </a:r>
            <a:endParaRPr lang="en-US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66675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5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04C7E"/>
      </a:dk2>
      <a:lt2>
        <a:srgbClr val="EBEBEB"/>
      </a:lt2>
      <a:accent1>
        <a:srgbClr val="94CE67"/>
      </a:accent1>
      <a:accent2>
        <a:srgbClr val="49D1CD"/>
      </a:accent2>
      <a:accent3>
        <a:srgbClr val="61A5D6"/>
      </a:accent3>
      <a:accent4>
        <a:srgbClr val="9D8CD3"/>
      </a:accent4>
      <a:accent5>
        <a:srgbClr val="E45C8A"/>
      </a:accent5>
      <a:accent6>
        <a:srgbClr val="F98C61"/>
      </a:accent6>
      <a:hlink>
        <a:srgbClr val="AAF172"/>
      </a:hlink>
      <a:folHlink>
        <a:srgbClr val="E7F19A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E44E6A2F-09CD-4BE0-B42D-107FF03CEE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321</TotalTime>
  <Words>260</Words>
  <Application>Microsoft Office PowerPoint</Application>
  <PresentationFormat>Widescreen</PresentationFormat>
  <Paragraphs>115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Celestial</vt:lpstr>
      <vt:lpstr>اللغة العربية </vt:lpstr>
      <vt:lpstr>جرف العامل التّربة بالمِجرفة. </vt:lpstr>
      <vt:lpstr>يأتي اسم الآلة من أوزان قياسية قديمة مشتق من فعل  </vt:lpstr>
      <vt:lpstr>يأتي اسم الآلة من أوزان قياسية حديثة مشتق من فعل</vt:lpstr>
      <vt:lpstr>PowerPoint Presentation</vt:lpstr>
      <vt:lpstr>PowerPoint Presentation</vt:lpstr>
      <vt:lpstr>هات على كل كلمة من الكلمات التالية جملة مفيدة</vt:lpstr>
      <vt:lpstr>اسم التفضيل اسم مشتق يدل على شيئين اشتركا في صفة وزاد أحدهما على الآخر فيها</vt:lpstr>
      <vt:lpstr>استخرج اسم التفضيل من الجمل الآتية</vt:lpstr>
      <vt:lpstr>بالتوفيق يا أعزائي معلمتكم رغد برجوس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أهلًا وس</dc:title>
  <dc:creator>Admin</dc:creator>
  <cp:lastModifiedBy>Admin</cp:lastModifiedBy>
  <cp:revision>36</cp:revision>
  <dcterms:created xsi:type="dcterms:W3CDTF">2020-11-25T22:25:46Z</dcterms:created>
  <dcterms:modified xsi:type="dcterms:W3CDTF">2026-02-27T09:33:29Z</dcterms:modified>
</cp:coreProperties>
</file>