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B3F0-A9BC-48CE-8EB6-ECE965069900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82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9FFFF-3106-4DDB-AA62-0C80862170D6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376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38B7-AE95-4DC8-9A51-7A71F545B098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241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EC2B-8188-4AC2-9F0D-8D09C51D505A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0299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B75E-944F-430B-BE5F-C69FA8823C04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001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E0DC7-7F53-471C-A711-B3DA6F2535F3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8824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F4C9D-4618-451D-80C1-6A376BB42AB4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064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D2318-CE40-42F6-962A-4C6D6CF697DB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2632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6AC1-EB7F-4BEF-90D9-5764B50DAF8A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238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0712A-F861-4AB0-A754-4F5A2033CD4B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273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507B7-F2DC-4B2C-B14D-58A9766807A2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984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483D-5CB4-4842-8F2F-05D5276ACF63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771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E32E-9DC0-47C8-A657-48F5C3E4A10B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455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C0D-8C3A-4771-A43D-83937FC700D4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767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D2D6-FCC2-425A-A4A7-8058E8C01CB1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71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2683-E6E7-4CC3-9EEE-7854DD4F3545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987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0F81-B39D-4CBB-8BF3-5D6E395D0F72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716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B320A-89BA-47B2-A525-92E8D10B06E4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0017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  <p:sldLayoutId id="2147483832" r:id="rId1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1563687"/>
          </a:xfrm>
        </p:spPr>
        <p:txBody>
          <a:bodyPr>
            <a:normAutofit/>
          </a:bodyPr>
          <a:lstStyle/>
          <a:p>
            <a:r>
              <a:rPr lang="ar-JO" sz="9600" i="1" dirty="0"/>
              <a:t>اللغة العربية</a:t>
            </a:r>
            <a:endParaRPr lang="en-US" sz="96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JO" sz="6600" b="1" dirty="0"/>
              <a:t>أهلًا بكم 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9855895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2-Point Star 1"/>
          <p:cNvSpPr/>
          <p:nvPr/>
        </p:nvSpPr>
        <p:spPr>
          <a:xfrm>
            <a:off x="5379243" y="323849"/>
            <a:ext cx="1814513" cy="1300163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/>
              <a:t>جالس</a:t>
            </a:r>
            <a:endParaRPr lang="en-US" sz="3200" b="1" dirty="0"/>
          </a:p>
        </p:txBody>
      </p:sp>
      <p:sp>
        <p:nvSpPr>
          <p:cNvPr id="3" name="32-Point Star 2"/>
          <p:cNvSpPr/>
          <p:nvPr/>
        </p:nvSpPr>
        <p:spPr>
          <a:xfrm>
            <a:off x="9139236" y="652461"/>
            <a:ext cx="1814513" cy="1300163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b="1" dirty="0"/>
              <a:t>ضارب</a:t>
            </a:r>
            <a:endParaRPr lang="en-US" sz="2800" b="1" dirty="0"/>
          </a:p>
        </p:txBody>
      </p:sp>
      <p:sp>
        <p:nvSpPr>
          <p:cNvPr id="4" name="32-Point Star 3"/>
          <p:cNvSpPr/>
          <p:nvPr/>
        </p:nvSpPr>
        <p:spPr>
          <a:xfrm>
            <a:off x="9563100" y="4324350"/>
            <a:ext cx="1814513" cy="1300163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حامل</a:t>
            </a:r>
            <a:endParaRPr lang="en-US" sz="3600" b="1" dirty="0"/>
          </a:p>
        </p:txBody>
      </p:sp>
      <p:sp>
        <p:nvSpPr>
          <p:cNvPr id="5" name="32-Point Star 4"/>
          <p:cNvSpPr/>
          <p:nvPr/>
        </p:nvSpPr>
        <p:spPr>
          <a:xfrm>
            <a:off x="5643562" y="5114925"/>
            <a:ext cx="1814513" cy="1300163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/>
              <a:t>طالب</a:t>
            </a:r>
            <a:endParaRPr lang="en-US" sz="3200" b="1" dirty="0"/>
          </a:p>
        </p:txBody>
      </p:sp>
      <p:sp>
        <p:nvSpPr>
          <p:cNvPr id="6" name="32-Point Star 5"/>
          <p:cNvSpPr/>
          <p:nvPr/>
        </p:nvSpPr>
        <p:spPr>
          <a:xfrm>
            <a:off x="1547813" y="4324350"/>
            <a:ext cx="1814513" cy="1300163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/>
              <a:t>رافع</a:t>
            </a:r>
            <a:endParaRPr lang="en-US" sz="3200" b="1" dirty="0"/>
          </a:p>
        </p:txBody>
      </p:sp>
      <p:sp>
        <p:nvSpPr>
          <p:cNvPr id="7" name="32-Point Star 6"/>
          <p:cNvSpPr/>
          <p:nvPr/>
        </p:nvSpPr>
        <p:spPr>
          <a:xfrm>
            <a:off x="1619250" y="635793"/>
            <a:ext cx="1814513" cy="1300163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/>
              <a:t>هابط</a:t>
            </a:r>
            <a:endParaRPr lang="en-US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800350" y="2700338"/>
            <a:ext cx="6762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المشترك بين هذه الكلمات؟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16-Point Star 8"/>
          <p:cNvSpPr/>
          <p:nvPr/>
        </p:nvSpPr>
        <p:spPr>
          <a:xfrm>
            <a:off x="4157663" y="1952624"/>
            <a:ext cx="4029075" cy="2919414"/>
          </a:xfrm>
          <a:prstGeom prst="star16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اسم فاعل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2020214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/>
      <p:bldP spid="8" grpId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4800" dirty="0">
                <a:solidFill>
                  <a:schemeClr val="bg1">
                    <a:lumMod val="50000"/>
                    <a:lumOff val="50000"/>
                  </a:schemeClr>
                </a:solidFill>
              </a:rPr>
              <a:t>اسم مشتق يدلّ على من قام بالفعل</a:t>
            </a:r>
            <a:endParaRPr lang="en-US" sz="4800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Flowchart: Off-page Connector 2"/>
          <p:cNvSpPr/>
          <p:nvPr/>
        </p:nvSpPr>
        <p:spPr>
          <a:xfrm>
            <a:off x="8201025" y="2557463"/>
            <a:ext cx="1585913" cy="1228725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الثلاثي</a:t>
            </a:r>
            <a:endParaRPr lang="en-US" sz="3600" b="1" dirty="0"/>
          </a:p>
        </p:txBody>
      </p:sp>
      <p:sp>
        <p:nvSpPr>
          <p:cNvPr id="4" name="Flowchart: Off-page Connector 3"/>
          <p:cNvSpPr/>
          <p:nvPr/>
        </p:nvSpPr>
        <p:spPr>
          <a:xfrm>
            <a:off x="2824163" y="2557462"/>
            <a:ext cx="1585913" cy="1228725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غير الثلاثي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491163" y="2528886"/>
            <a:ext cx="16287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3200" b="1" dirty="0"/>
              <a:t>يُصاغ من الفعل </a:t>
            </a:r>
            <a:endParaRPr lang="en-US" sz="3200" b="1" dirty="0"/>
          </a:p>
        </p:txBody>
      </p:sp>
      <p:sp>
        <p:nvSpPr>
          <p:cNvPr id="7" name="Snip Same Side Corner Rectangle 6"/>
          <p:cNvSpPr/>
          <p:nvPr/>
        </p:nvSpPr>
        <p:spPr>
          <a:xfrm>
            <a:off x="7315200" y="4100512"/>
            <a:ext cx="3557587" cy="1185863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b="1" dirty="0"/>
              <a:t>يُصاغ على وزن فاعل</a:t>
            </a:r>
            <a:endParaRPr lang="en-US" sz="2800" b="1" dirty="0"/>
          </a:p>
        </p:txBody>
      </p:sp>
      <p:sp>
        <p:nvSpPr>
          <p:cNvPr id="8" name="Block Arc 7"/>
          <p:cNvSpPr/>
          <p:nvPr/>
        </p:nvSpPr>
        <p:spPr>
          <a:xfrm rot="10800000">
            <a:off x="7315200" y="4749755"/>
            <a:ext cx="3557587" cy="1787613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15338" y="6074328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/>
              <a:t>كَتَبَ - كاتب</a:t>
            </a:r>
            <a:endParaRPr lang="en-US" sz="2400" b="1" dirty="0"/>
          </a:p>
        </p:txBody>
      </p:sp>
      <p:sp>
        <p:nvSpPr>
          <p:cNvPr id="11" name="Snip Same Side Corner Rectangle 10"/>
          <p:cNvSpPr/>
          <p:nvPr/>
        </p:nvSpPr>
        <p:spPr>
          <a:xfrm>
            <a:off x="1933576" y="4100511"/>
            <a:ext cx="3557587" cy="1185863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/>
              <a:t>يُصاغ من مضارع الفعل بقلب الياء ميم مضمومة وكسر ما قبل الآخر</a:t>
            </a:r>
            <a:endParaRPr lang="en-US" sz="2400" b="1" dirty="0"/>
          </a:p>
        </p:txBody>
      </p:sp>
      <p:sp>
        <p:nvSpPr>
          <p:cNvPr id="12" name="Block Arc 11"/>
          <p:cNvSpPr/>
          <p:nvPr/>
        </p:nvSpPr>
        <p:spPr>
          <a:xfrm rot="10800000">
            <a:off x="1838325" y="4929836"/>
            <a:ext cx="3557587" cy="1787613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24164" y="6254410"/>
            <a:ext cx="1585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000" b="1" dirty="0"/>
              <a:t>انطلقَ - مُنطلِق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34428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6" grpId="0"/>
      <p:bldP spid="7" grpId="0" animBg="1"/>
      <p:bldP spid="8" grpId="0" animBg="1"/>
      <p:bldP spid="9" grpId="0"/>
      <p:bldP spid="11" grpId="0" animBg="1"/>
      <p:bldP spid="12" grpId="0" animBg="1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303746"/>
            <a:ext cx="10353762" cy="1325563"/>
          </a:xfrm>
        </p:spPr>
        <p:txBody>
          <a:bodyPr>
            <a:normAutofit/>
          </a:bodyPr>
          <a:lstStyle/>
          <a:p>
            <a:r>
              <a:rPr lang="ar-JO" sz="5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صغ اسم الفاعل من الأفعال</a:t>
            </a:r>
            <a:endParaRPr lang="en-US" sz="5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JO" sz="5400" b="1" dirty="0">
                <a:solidFill>
                  <a:srgbClr val="FF0000"/>
                </a:solidFill>
              </a:rPr>
              <a:t>أَكَلَ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4033415"/>
            <a:ext cx="3298956" cy="1331764"/>
          </a:xfrm>
        </p:spPr>
        <p:txBody>
          <a:bodyPr>
            <a:noAutofit/>
          </a:bodyPr>
          <a:lstStyle/>
          <a:p>
            <a:r>
              <a:rPr lang="ar-JO" sz="9600" dirty="0">
                <a:solidFill>
                  <a:srgbClr val="FF0000"/>
                </a:solidFill>
              </a:rPr>
              <a:t>آكِل</a:t>
            </a:r>
            <a:endParaRPr lang="en-US" sz="9600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sz="5400" b="1" dirty="0">
                <a:solidFill>
                  <a:srgbClr val="FFFF00"/>
                </a:solidFill>
              </a:rPr>
              <a:t>وَهَبَ</a:t>
            </a:r>
            <a:endParaRPr lang="en-US" sz="5400" b="1" dirty="0">
              <a:solidFill>
                <a:srgbClr val="FFFF00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6"/>
          </p:nvPr>
        </p:nvSpPr>
        <p:spPr>
          <a:xfrm>
            <a:off x="4444637" y="4033415"/>
            <a:ext cx="3299821" cy="1331764"/>
          </a:xfrm>
        </p:spPr>
        <p:txBody>
          <a:bodyPr>
            <a:noAutofit/>
          </a:bodyPr>
          <a:lstStyle/>
          <a:p>
            <a:r>
              <a:rPr lang="ar-JO" sz="9600" dirty="0">
                <a:solidFill>
                  <a:srgbClr val="FFFF00"/>
                </a:solidFill>
              </a:rPr>
              <a:t>واهِب</a:t>
            </a:r>
            <a:endParaRPr lang="en-US" sz="9600" dirty="0">
              <a:solidFill>
                <a:srgbClr val="FFFF00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7976345" y="2011741"/>
            <a:ext cx="3291211" cy="823304"/>
          </a:xfrm>
        </p:spPr>
        <p:txBody>
          <a:bodyPr/>
          <a:lstStyle/>
          <a:p>
            <a:r>
              <a:rPr lang="ar-JO" sz="5400" b="1" dirty="0">
                <a:solidFill>
                  <a:srgbClr val="00B0F0"/>
                </a:solidFill>
              </a:rPr>
              <a:t>سَمِعَ</a:t>
            </a:r>
            <a:endParaRPr lang="en-US" sz="5400" b="1" dirty="0">
              <a:solidFill>
                <a:srgbClr val="00B0F0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7"/>
          </p:nvPr>
        </p:nvSpPr>
        <p:spPr>
          <a:xfrm>
            <a:off x="7976345" y="4033415"/>
            <a:ext cx="3291211" cy="1331764"/>
          </a:xfrm>
        </p:spPr>
        <p:txBody>
          <a:bodyPr>
            <a:noAutofit/>
          </a:bodyPr>
          <a:lstStyle/>
          <a:p>
            <a:r>
              <a:rPr lang="ar-JO" sz="9600" dirty="0">
                <a:solidFill>
                  <a:srgbClr val="00B0F0"/>
                </a:solidFill>
              </a:rPr>
              <a:t>سامِع</a:t>
            </a:r>
            <a:endParaRPr lang="en-US" sz="9600" dirty="0">
              <a:solidFill>
                <a:srgbClr val="00B0F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843089" y="2911624"/>
            <a:ext cx="8572500" cy="1331081"/>
          </a:xfrm>
          <a:prstGeom prst="ellipse">
            <a:avLst/>
          </a:prstGeom>
          <a:ln>
            <a:solidFill>
              <a:schemeClr val="bg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b="1" dirty="0"/>
              <a:t>صيغت على وزن </a:t>
            </a:r>
            <a:r>
              <a:rPr lang="ar-JO" sz="2800" b="1" dirty="0">
                <a:solidFill>
                  <a:schemeClr val="accent6">
                    <a:lumMod val="50000"/>
                  </a:schemeClr>
                </a:solidFill>
              </a:rPr>
              <a:t>فاعل</a:t>
            </a:r>
            <a:r>
              <a:rPr lang="ar-JO" sz="2800" b="1" dirty="0"/>
              <a:t> لأنها أفعال ثلاثية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40723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 build="p"/>
      <p:bldP spid="6" grpId="0" build="p"/>
      <p:bldP spid="7" grpId="0" build="p"/>
      <p:bldP spid="8" grpId="0" build="p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4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صغ اسم الفاعل من الأفعال </a:t>
            </a:r>
            <a:endParaRPr lang="en-US" sz="4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22" y="2088319"/>
            <a:ext cx="3298956" cy="823305"/>
          </a:xfrm>
        </p:spPr>
        <p:txBody>
          <a:bodyPr/>
          <a:lstStyle/>
          <a:p>
            <a:r>
              <a:rPr lang="ar-JO" sz="4400" b="1" dirty="0">
                <a:solidFill>
                  <a:srgbClr val="0000FF"/>
                </a:solidFill>
              </a:rPr>
              <a:t>انتَصَرَ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5"/>
          </p:nvPr>
        </p:nvSpPr>
        <p:spPr>
          <a:xfrm>
            <a:off x="609622" y="4978114"/>
            <a:ext cx="3298956" cy="762000"/>
          </a:xfrm>
        </p:spPr>
        <p:txBody>
          <a:bodyPr>
            <a:noAutofit/>
          </a:bodyPr>
          <a:lstStyle/>
          <a:p>
            <a:r>
              <a:rPr lang="ar-JO" sz="9600" dirty="0">
                <a:solidFill>
                  <a:srgbClr val="0000FF"/>
                </a:solidFill>
              </a:rPr>
              <a:t>مُنتصِرٌ</a:t>
            </a:r>
            <a:endParaRPr lang="en-US" sz="9600" dirty="0">
              <a:solidFill>
                <a:srgbClr val="0000FF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sz="4400" b="1" dirty="0">
                <a:solidFill>
                  <a:srgbClr val="FFC000"/>
                </a:solidFill>
              </a:rPr>
              <a:t>استخدَمَ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6"/>
          </p:nvPr>
        </p:nvSpPr>
        <p:spPr>
          <a:xfrm>
            <a:off x="4440764" y="4857327"/>
            <a:ext cx="3299821" cy="723952"/>
          </a:xfrm>
        </p:spPr>
        <p:txBody>
          <a:bodyPr>
            <a:noAutofit/>
          </a:bodyPr>
          <a:lstStyle/>
          <a:p>
            <a:r>
              <a:rPr lang="ar-JO" sz="9600" dirty="0">
                <a:solidFill>
                  <a:srgbClr val="FFC000"/>
                </a:solidFill>
              </a:rPr>
              <a:t>مُستخدِمٌ</a:t>
            </a:r>
            <a:endParaRPr lang="en-US" sz="9600" dirty="0">
              <a:solidFill>
                <a:srgbClr val="FFC000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ar-JO" sz="4400" b="1" dirty="0">
                <a:solidFill>
                  <a:srgbClr val="00FF00"/>
                </a:solidFill>
              </a:rPr>
              <a:t>أَسلَمَ</a:t>
            </a:r>
            <a:endParaRPr lang="en-US" sz="4400" b="1" dirty="0">
              <a:solidFill>
                <a:srgbClr val="00FF00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7"/>
          </p:nvPr>
        </p:nvSpPr>
        <p:spPr>
          <a:xfrm>
            <a:off x="8101447" y="4871826"/>
            <a:ext cx="3291211" cy="974576"/>
          </a:xfrm>
        </p:spPr>
        <p:txBody>
          <a:bodyPr>
            <a:noAutofit/>
          </a:bodyPr>
          <a:lstStyle/>
          <a:p>
            <a:r>
              <a:rPr lang="ar-JO" sz="9600" dirty="0">
                <a:solidFill>
                  <a:srgbClr val="00FF00"/>
                </a:solidFill>
              </a:rPr>
              <a:t>مُسلِمٌ</a:t>
            </a:r>
            <a:endParaRPr lang="en-US" sz="9600" dirty="0">
              <a:solidFill>
                <a:srgbClr val="00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01448" y="3490192"/>
            <a:ext cx="3034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800" b="1" dirty="0">
                <a:solidFill>
                  <a:srgbClr val="00FF00"/>
                </a:solidFill>
              </a:rPr>
              <a:t>مضارعه: يُسلِمُ</a:t>
            </a:r>
            <a:endParaRPr lang="en-US" sz="2800" b="1" dirty="0">
              <a:solidFill>
                <a:srgbClr val="00FF00"/>
              </a:solidFill>
            </a:endParaRPr>
          </a:p>
        </p:txBody>
      </p:sp>
      <p:sp>
        <p:nvSpPr>
          <p:cNvPr id="10" name="Text Placeholder 5"/>
          <p:cNvSpPr txBox="1">
            <a:spLocks/>
          </p:cNvSpPr>
          <p:nvPr/>
        </p:nvSpPr>
        <p:spPr>
          <a:xfrm>
            <a:off x="4444878" y="3289460"/>
            <a:ext cx="3299821" cy="7239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1" name="Text Placeholder 5"/>
          <p:cNvSpPr txBox="1">
            <a:spLocks/>
          </p:cNvSpPr>
          <p:nvPr/>
        </p:nvSpPr>
        <p:spPr>
          <a:xfrm>
            <a:off x="4440764" y="3490192"/>
            <a:ext cx="3299821" cy="7239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ar-JO" sz="2800" b="1" dirty="0">
                <a:solidFill>
                  <a:srgbClr val="FFC000"/>
                </a:solidFill>
              </a:rPr>
              <a:t>مضارعه: يَستخدمُ</a:t>
            </a:r>
            <a:endParaRPr lang="en-US" sz="2800" b="1" dirty="0">
              <a:solidFill>
                <a:srgbClr val="FFC000"/>
              </a:solidFill>
            </a:endParaRPr>
          </a:p>
        </p:txBody>
      </p:sp>
      <p:sp>
        <p:nvSpPr>
          <p:cNvPr id="12" name="Text Placeholder 3"/>
          <p:cNvSpPr txBox="1">
            <a:spLocks/>
          </p:cNvSpPr>
          <p:nvPr/>
        </p:nvSpPr>
        <p:spPr>
          <a:xfrm>
            <a:off x="609622" y="3490192"/>
            <a:ext cx="3298956" cy="8064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ar-JO" sz="2800" b="1" dirty="0">
                <a:solidFill>
                  <a:srgbClr val="0000FF"/>
                </a:solidFill>
              </a:rPr>
              <a:t>مضارعه : يَنتصِرُ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070957" y="3149437"/>
            <a:ext cx="9773256" cy="1487922"/>
          </a:xfrm>
          <a:prstGeom prst="ellips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200" b="1" dirty="0"/>
              <a:t>صيغت من الفعل المضارع بقلب ياء المضارعة إلى ميم مضمومة و</a:t>
            </a:r>
            <a:r>
              <a:rPr lang="ar-JO" sz="3200" b="1" dirty="0">
                <a:solidFill>
                  <a:schemeClr val="accent6">
                    <a:lumMod val="50000"/>
                  </a:schemeClr>
                </a:solidFill>
              </a:rPr>
              <a:t>كسر</a:t>
            </a:r>
            <a:r>
              <a:rPr lang="ar-JO" sz="3200" b="1" dirty="0"/>
              <a:t> الحرف قبل الأخير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9247077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 build="p"/>
      <p:bldP spid="6" grpId="0" build="p"/>
      <p:bldP spid="7" grpId="0" build="p"/>
      <p:bldP spid="8" grpId="0" build="p"/>
      <p:bldP spid="9" grpId="0"/>
      <p:bldP spid="11" grpId="0"/>
      <p:bldP spid="12" grpId="0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44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استخرج اسم الفاعل من الجمل الآتية</a:t>
            </a:r>
            <a:endParaRPr lang="en-US" sz="4400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1975" y="2096064"/>
            <a:ext cx="6895582" cy="3561786"/>
          </a:xfrm>
        </p:spPr>
        <p:txBody>
          <a:bodyPr>
            <a:normAutofit/>
          </a:bodyPr>
          <a:lstStyle/>
          <a:p>
            <a:pPr algn="r" rtl="1"/>
            <a:r>
              <a:rPr lang="ar-JO" sz="3600" b="1" dirty="0"/>
              <a:t>حاملُ اللواء شجاعٌ.</a:t>
            </a:r>
          </a:p>
          <a:p>
            <a:pPr algn="r" rtl="1"/>
            <a:r>
              <a:rPr lang="ar-JO" sz="3600" b="1" dirty="0"/>
              <a:t>صوتُ قارئ القرآن جميلٌ ومؤثرٌ.</a:t>
            </a:r>
          </a:p>
          <a:p>
            <a:pPr algn="r" rtl="1"/>
            <a:r>
              <a:rPr lang="ar-JO" sz="3600" b="1" dirty="0"/>
              <a:t>أمنشِدٌ محمدٌ قصيدتهُ؟</a:t>
            </a:r>
          </a:p>
          <a:p>
            <a:pPr algn="r" rtl="1"/>
            <a:r>
              <a:rPr lang="ar-JO" sz="3600" b="1" dirty="0"/>
              <a:t>مُدير المدرسةِ يطبقُ التعليماتِ. </a:t>
            </a:r>
          </a:p>
          <a:p>
            <a:pPr marL="0" indent="0" algn="r" rtl="1">
              <a:buNone/>
            </a:pP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3795" y="1935921"/>
            <a:ext cx="16573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حامل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3795" y="2846743"/>
            <a:ext cx="16573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قارئ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3795" y="3757565"/>
            <a:ext cx="16573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مُنشِد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3795" y="4588562"/>
            <a:ext cx="16573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مُدير</a:t>
            </a:r>
          </a:p>
        </p:txBody>
      </p:sp>
    </p:spTree>
    <p:extLst>
      <p:ext uri="{BB962C8B-B14F-4D97-AF65-F5344CB8AC3E}">
        <p14:creationId xmlns:p14="http://schemas.microsoft.com/office/powerpoint/2010/main" val="6840049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5400" dirty="0"/>
              <a:t>املأ الفراغ باسم فاعل مناسب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6313" y="2096064"/>
            <a:ext cx="6481244" cy="3695136"/>
          </a:xfrm>
        </p:spPr>
        <p:txBody>
          <a:bodyPr>
            <a:normAutofit/>
          </a:bodyPr>
          <a:lstStyle/>
          <a:p>
            <a:pPr algn="r" rtl="1"/>
            <a:r>
              <a:rPr lang="ar-JO" sz="2800" b="1" dirty="0"/>
              <a:t>_________ على الخير كفاعله.</a:t>
            </a:r>
          </a:p>
          <a:p>
            <a:pPr algn="r" rtl="1"/>
            <a:r>
              <a:rPr lang="ar-JO" sz="2800" b="1" dirty="0"/>
              <a:t>أبي ___________ في المشروع.</a:t>
            </a:r>
          </a:p>
          <a:p>
            <a:pPr algn="r" rtl="1"/>
            <a:r>
              <a:rPr lang="ar-JO" sz="2800" b="1" dirty="0"/>
              <a:t>الله ___________ الذنوب إلا الشرك به.</a:t>
            </a:r>
          </a:p>
          <a:p>
            <a:pPr algn="r" rtl="1"/>
            <a:r>
              <a:rPr lang="ar-JO" sz="2800" b="1" dirty="0"/>
              <a:t>يجب أن يتّصفَ _________ الحديثِ بالعدلِ.</a:t>
            </a:r>
          </a:p>
          <a:p>
            <a:pPr algn="r" rtl="1"/>
            <a:r>
              <a:rPr lang="ar-JO" sz="2800" b="1" dirty="0"/>
              <a:t>النهرُ ___________  ماؤه.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57675" y="2001569"/>
            <a:ext cx="3128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4000" b="1" dirty="0">
                <a:solidFill>
                  <a:srgbClr val="00FF00"/>
                </a:solidFill>
              </a:rPr>
              <a:t>الدّالُ</a:t>
            </a:r>
            <a:endParaRPr lang="en-US" sz="4000" b="1" dirty="0">
              <a:solidFill>
                <a:srgbClr val="00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43350" y="2653260"/>
            <a:ext cx="3128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4000" b="1" dirty="0">
                <a:solidFill>
                  <a:srgbClr val="00FF00"/>
                </a:solidFill>
              </a:rPr>
              <a:t>مستثمِرٌ</a:t>
            </a:r>
            <a:endParaRPr lang="en-US" sz="4000" b="1" dirty="0">
              <a:solidFill>
                <a:srgbClr val="00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57675" y="3266651"/>
            <a:ext cx="3128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4000" b="1" dirty="0">
                <a:solidFill>
                  <a:srgbClr val="00FF00"/>
                </a:solidFill>
              </a:rPr>
              <a:t>غافرُ</a:t>
            </a:r>
            <a:endParaRPr lang="en-US" sz="4000" b="1" dirty="0">
              <a:solidFill>
                <a:srgbClr val="00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14800" y="3918342"/>
            <a:ext cx="3128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4000" b="1" dirty="0">
                <a:solidFill>
                  <a:srgbClr val="00FF00"/>
                </a:solidFill>
              </a:rPr>
              <a:t>راوي</a:t>
            </a:r>
            <a:endParaRPr lang="en-US" sz="4000" b="1" dirty="0">
              <a:solidFill>
                <a:srgbClr val="00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0" y="4626228"/>
            <a:ext cx="3128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b="1" dirty="0">
                <a:solidFill>
                  <a:srgbClr val="00FF00"/>
                </a:solidFill>
              </a:rPr>
              <a:t>مُتدفِّقٌ</a:t>
            </a:r>
            <a:endParaRPr lang="en-US" sz="3600" b="1" dirty="0">
              <a:solidFill>
                <a:srgbClr val="00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99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315450" y="1471612"/>
            <a:ext cx="1443037" cy="1171575"/>
          </a:xfrm>
          <a:prstGeom prst="wedgeEllipse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4800" b="1" dirty="0">
                <a:solidFill>
                  <a:schemeClr val="accent1">
                    <a:lumMod val="75000"/>
                  </a:schemeClr>
                </a:solidFill>
              </a:rPr>
              <a:t>فاز</a:t>
            </a:r>
            <a:endParaRPr lang="en-US" sz="4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Down Ribbon 2"/>
          <p:cNvSpPr/>
          <p:nvPr/>
        </p:nvSpPr>
        <p:spPr>
          <a:xfrm rot="20393331">
            <a:off x="111789" y="771524"/>
            <a:ext cx="4229100" cy="140017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b="1" dirty="0">
                <a:solidFill>
                  <a:schemeClr val="tx1">
                    <a:lumMod val="85000"/>
                  </a:schemeClr>
                </a:solidFill>
              </a:rPr>
              <a:t>صغ اسم الفاعل </a:t>
            </a:r>
            <a:endParaRPr lang="en-US" sz="3600" b="1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15450" y="2827853"/>
            <a:ext cx="1271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b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فائز</a:t>
            </a:r>
            <a:endParaRPr lang="en-US" sz="36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Oval Callout 4"/>
          <p:cNvSpPr/>
          <p:nvPr/>
        </p:nvSpPr>
        <p:spPr>
          <a:xfrm>
            <a:off x="5441027" y="885824"/>
            <a:ext cx="1443037" cy="1171575"/>
          </a:xfrm>
          <a:prstGeom prst="wedgeEllipse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b="1" dirty="0">
                <a:solidFill>
                  <a:schemeClr val="accent1">
                    <a:lumMod val="75000"/>
                  </a:schemeClr>
                </a:solidFill>
              </a:rPr>
              <a:t>قضى</a:t>
            </a:r>
            <a:endParaRPr lang="en-U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41027" y="2195133"/>
            <a:ext cx="1271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قاضٍ</a:t>
            </a:r>
            <a:endParaRPr lang="en-US" sz="36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2226339" y="2827853"/>
            <a:ext cx="1443037" cy="1171575"/>
          </a:xfrm>
          <a:prstGeom prst="wedgeEllipse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4400" b="1" dirty="0">
                <a:solidFill>
                  <a:schemeClr val="accent1">
                    <a:lumMod val="50000"/>
                  </a:schemeClr>
                </a:solidFill>
              </a:rPr>
              <a:t>تعلّمَ</a:t>
            </a:r>
            <a:endParaRPr 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35841" y="4340006"/>
            <a:ext cx="1271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b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مُتعلّم</a:t>
            </a:r>
            <a:endParaRPr lang="en-US" sz="36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Oval Callout 8"/>
          <p:cNvSpPr/>
          <p:nvPr/>
        </p:nvSpPr>
        <p:spPr>
          <a:xfrm>
            <a:off x="9722644" y="4110898"/>
            <a:ext cx="1443037" cy="1171575"/>
          </a:xfrm>
          <a:prstGeom prst="wedgeEllipse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>
                <a:solidFill>
                  <a:schemeClr val="accent1">
                    <a:lumMod val="50000"/>
                  </a:schemeClr>
                </a:solidFill>
              </a:rPr>
              <a:t>استمعَ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722644" y="5405340"/>
            <a:ext cx="12715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200" b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مستَمِع</a:t>
            </a:r>
            <a:endParaRPr lang="en-US" sz="32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Oval Callout 10"/>
          <p:cNvSpPr/>
          <p:nvPr/>
        </p:nvSpPr>
        <p:spPr>
          <a:xfrm>
            <a:off x="6488907" y="3228975"/>
            <a:ext cx="1443037" cy="1171575"/>
          </a:xfrm>
          <a:prstGeom prst="wedgeEllipse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4000" b="1" dirty="0">
                <a:solidFill>
                  <a:schemeClr val="accent1">
                    <a:lumMod val="50000"/>
                  </a:schemeClr>
                </a:solidFill>
              </a:rPr>
              <a:t>آمنَ</a:t>
            </a:r>
            <a:endParaRPr lang="en-US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88907" y="4696685"/>
            <a:ext cx="1271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b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مُؤمِن</a:t>
            </a:r>
            <a:endParaRPr lang="en-US" sz="36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Oval Callout 12"/>
          <p:cNvSpPr/>
          <p:nvPr/>
        </p:nvSpPr>
        <p:spPr>
          <a:xfrm>
            <a:off x="3997990" y="4400550"/>
            <a:ext cx="1443037" cy="1171575"/>
          </a:xfrm>
          <a:prstGeom prst="wedgeEllipse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4400" b="1" dirty="0">
                <a:solidFill>
                  <a:schemeClr val="accent1">
                    <a:lumMod val="50000"/>
                  </a:schemeClr>
                </a:solidFill>
              </a:rPr>
              <a:t>قاتَلَ</a:t>
            </a:r>
            <a:endParaRPr 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97990" y="5805449"/>
            <a:ext cx="12715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4000" b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مُقاتِل</a:t>
            </a:r>
            <a:endParaRPr lang="en-US" sz="40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289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 animBg="1"/>
      <p:bldP spid="6" grpId="0"/>
      <p:bldP spid="7" grpId="0" animBg="1"/>
      <p:bldP spid="9" grpId="0" animBg="1"/>
      <p:bldP spid="11" grpId="0" animBg="1"/>
      <p:bldP spid="12" grpId="0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-Point Star 1"/>
          <p:cNvSpPr/>
          <p:nvPr/>
        </p:nvSpPr>
        <p:spPr>
          <a:xfrm>
            <a:off x="2610679" y="145774"/>
            <a:ext cx="7156174" cy="6506817"/>
          </a:xfrm>
          <a:prstGeom prst="star6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شكرًا </a:t>
            </a:r>
            <a:r>
              <a:rPr lang="ar-JO" sz="6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لكم أعزائي</a:t>
            </a:r>
          </a:p>
          <a:p>
            <a:pPr algn="ctr"/>
            <a:endParaRPr lang="ar-JO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ar-JO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معلمتكم رغد برجوس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558731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42332"/>
      </a:dk2>
      <a:lt2>
        <a:srgbClr val="EE91A0"/>
      </a:lt2>
      <a:accent1>
        <a:srgbClr val="E03754"/>
      </a:accent1>
      <a:accent2>
        <a:srgbClr val="E86C2E"/>
      </a:accent2>
      <a:accent3>
        <a:srgbClr val="DAB250"/>
      </a:accent3>
      <a:accent4>
        <a:srgbClr val="60C4AA"/>
      </a:accent4>
      <a:accent5>
        <a:srgbClr val="51A9DB"/>
      </a:accent5>
      <a:accent6>
        <a:srgbClr val="976AC9"/>
      </a:accent6>
      <a:hlink>
        <a:srgbClr val="D5445E"/>
      </a:hlink>
      <a:folHlink>
        <a:srgbClr val="E17C8E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6B2E858E-683F-40D9-B4CB-284D097F3AC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134</TotalTime>
  <Words>193</Words>
  <Application>Microsoft Office PowerPoint</Application>
  <PresentationFormat>Widescreen</PresentationFormat>
  <Paragraphs>73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Bookman Old Style</vt:lpstr>
      <vt:lpstr>Rockwell</vt:lpstr>
      <vt:lpstr>Times New Roman</vt:lpstr>
      <vt:lpstr>Damask</vt:lpstr>
      <vt:lpstr>اللغة العربية</vt:lpstr>
      <vt:lpstr>PowerPoint Presentation</vt:lpstr>
      <vt:lpstr>اسم مشتق يدلّ على من قام بالفعل</vt:lpstr>
      <vt:lpstr>صغ اسم الفاعل من الأفعال</vt:lpstr>
      <vt:lpstr>صغ اسم الفاعل من الأفعال </vt:lpstr>
      <vt:lpstr>استخرج اسم الفاعل من الجمل الآتية</vt:lpstr>
      <vt:lpstr>املأ الفراغ باسم فاعل مناسب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اللغة العربية</dc:title>
  <dc:creator>Admin</dc:creator>
  <cp:lastModifiedBy>Admin</cp:lastModifiedBy>
  <cp:revision>26</cp:revision>
  <dcterms:created xsi:type="dcterms:W3CDTF">2020-11-17T06:44:12Z</dcterms:created>
  <dcterms:modified xsi:type="dcterms:W3CDTF">2026-02-27T09:39:34Z</dcterms:modified>
</cp:coreProperties>
</file>