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2" r:id="rId1"/>
  </p:sldMasterIdLst>
  <p:sldIdLst>
    <p:sldId id="256" r:id="rId2"/>
    <p:sldId id="259" r:id="rId3"/>
    <p:sldId id="257" r:id="rId4"/>
    <p:sldId id="261" r:id="rId5"/>
    <p:sldId id="260" r:id="rId6"/>
    <p:sldId id="262" r:id="rId7"/>
    <p:sldId id="263" r:id="rId8"/>
    <p:sldId id="264" r:id="rId9"/>
    <p:sldId id="265" r:id="rId10"/>
    <p:sldId id="266"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00FF00"/>
    <a:srgbClr val="66FFCC"/>
    <a:srgbClr val="CCFFCC"/>
    <a:srgbClr val="66FF66"/>
    <a:srgbClr val="99FF99"/>
    <a:srgbClr val="33CC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en-US"/>
              <a:t>Click to edit Master title style</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smtClean="0"/>
              <a:t>2/27/2026</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rIns="45720"/>
          <a:lstStyle/>
          <a:p>
            <a:fld id="{6D22F896-40B5-4ADD-8801-0D06FADFA095}" type="slidenum">
              <a:rPr lang="en-US" smtClean="0"/>
              <a:t>‹#›</a:t>
            </a:fld>
            <a:endParaRPr lang="en-US" dirty="0"/>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31617633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smtClean="0"/>
              <a:t>2/27/2026</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131304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3FFE419-2371-464F-8239-3959401C3561}" type="datetimeFigureOut">
              <a:rPr lang="en-US" smtClean="0"/>
              <a:t>2/27/2026</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759523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smtClean="0"/>
              <a:t>2/27/2026</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12150358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en-US"/>
              <a:t>Click to edit Master title style</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E5059C3-6A89-4494-99FF-5A4D6FFD50EB}" type="datetimeFigureOut">
              <a:rPr lang="en-US" smtClean="0"/>
              <a:t>2/27/2026</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355921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A954B2F-12DE-47F5-8894-472B206D2E1E}" type="datetimeFigureOut">
              <a:rPr lang="en-US" smtClean="0"/>
              <a:t>2/27/2026</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6316076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en-US"/>
              <a:t>Click to edit Master title style</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609285" y="2851331"/>
            <a:ext cx="3893623" cy="307143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666635" y="2851331"/>
            <a:ext cx="3899798" cy="307143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F30E46F-7819-4ACF-B48B-48222C2ACC88}" type="datetimeFigureOut">
              <a:rPr lang="en-US" smtClean="0"/>
              <a:t>2/27/2026</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825843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FAF3416-4057-4DAA-829D-4CA07428D088}" type="datetimeFigureOut">
              <a:rPr lang="en-US" smtClean="0"/>
              <a:t>2/27/2026</a:t>
            </a:fld>
            <a:endParaRPr lang="en-US" dirty="0"/>
          </a:p>
        </p:txBody>
      </p:sp>
      <p:sp>
        <p:nvSpPr>
          <p:cNvPr id="4" name="Footer Placeholder 3"/>
          <p:cNvSpPr>
            <a:spLocks noGrp="1"/>
          </p:cNvSpPr>
          <p:nvPr>
            <p:ph type="ftr" sz="quarter" idx="11"/>
          </p:nvPr>
        </p:nvSpPr>
        <p:spPr/>
        <p:txBody>
          <a:bodyPr/>
          <a:lstStyle/>
          <a:p>
            <a:r>
              <a:rPr lang="en-US"/>
              <a:t>
              </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37862245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921D9284-D300-4297-87F7-E791DCC15DB1}" type="datetimeFigureOut">
              <a:rPr lang="en-US" smtClean="0"/>
              <a:t>2/27/2026</a:t>
            </a:fld>
            <a:endParaRPr lang="en-US" dirty="0"/>
          </a:p>
        </p:txBody>
      </p:sp>
      <p:sp>
        <p:nvSpPr>
          <p:cNvPr id="3" name="Footer Placeholder 2"/>
          <p:cNvSpPr>
            <a:spLocks noGrp="1"/>
          </p:cNvSpPr>
          <p:nvPr>
            <p:ph type="ftr" sz="quarter" idx="11"/>
          </p:nvPr>
        </p:nvSpPr>
        <p:spPr/>
        <p:txBody>
          <a:bodyPr/>
          <a:lstStyle/>
          <a:p>
            <a:r>
              <a:rPr lang="en-US"/>
              <a:t>
              </a:t>
            </a:r>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12408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7D525BB-DA17-4BA0-B3C8-3AC3ABC827E6}" type="datetimeFigureOut">
              <a:rPr lang="en-US" smtClean="0"/>
              <a:t>2/27/2026</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715040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16C4C9A-3960-41CF-A4E9-2A8FB932454B}" type="datetimeFigureOut">
              <a:rPr lang="en-US" smtClean="0"/>
              <a:t>2/27/2026</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5793799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Eigth level</a:t>
            </a:r>
          </a:p>
          <a:p>
            <a:pPr lvl="8"/>
            <a:r>
              <a:rPr lang="en-US" dirty="0"/>
              <a:t>Ninth level</a:t>
            </a:r>
          </a:p>
          <a:p>
            <a:pPr lvl="4"/>
            <a:endParaRPr lang="en-US" dirty="0"/>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3CBC1C18-307B-4F68-A007-B5B542270E8D}" type="datetimeFigureOut">
              <a:rPr lang="en-US" smtClean="0"/>
              <a:t>2/27/2026</a:t>
            </a:fld>
            <a:endParaRPr lang="en-US" dirty="0"/>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r>
              <a:rPr lang="en-US"/>
              <a:t>
              </a:t>
            </a:r>
            <a:endParaRPr lang="en-US" dirty="0"/>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6D22F896-40B5-4ADD-8801-0D06FADFA095}" type="slidenum">
              <a:rPr lang="en-US" smtClean="0"/>
              <a:pPr/>
              <a:t>‹#›</a:t>
            </a:fld>
            <a:endParaRPr lang="en-US" dirty="0"/>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14713840"/>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1881808" y="3892824"/>
            <a:ext cx="8683029" cy="2268559"/>
          </a:xfrm>
        </p:spPr>
        <p:txBody>
          <a:bodyPr>
            <a:normAutofit/>
          </a:bodyPr>
          <a:lstStyle/>
          <a:p>
            <a:pPr algn="ctr"/>
            <a:r>
              <a:rPr lang="ar-JO" sz="6600" b="1" dirty="0">
                <a:effectLst>
                  <a:outerShdw blurRad="38100" dist="38100" dir="2700000" algn="tl">
                    <a:srgbClr val="000000">
                      <a:alpha val="43137"/>
                    </a:srgbClr>
                  </a:outerShdw>
                </a:effectLst>
              </a:rPr>
              <a:t>اسم المرة واسم الهيئة</a:t>
            </a:r>
            <a:endParaRPr lang="en-US" sz="6600" b="1" dirty="0">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2341266" y="940089"/>
            <a:ext cx="7764114" cy="1965959"/>
          </a:xfr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oAutofit/>
          </a:bodyPr>
          <a:lstStyle/>
          <a:p>
            <a:pPr algn="ctr" rtl="1"/>
            <a:r>
              <a:rPr lang="ar-JO" sz="9600" b="1" dirty="0">
                <a:solidFill>
                  <a:schemeClr val="bg1"/>
                </a:solidFill>
                <a:effectLst>
                  <a:outerShdw blurRad="38100" dist="38100" dir="2700000" algn="tl">
                    <a:srgbClr val="000000">
                      <a:alpha val="43137"/>
                    </a:srgbClr>
                  </a:outerShdw>
                </a:effectLst>
              </a:rPr>
              <a:t>اللغة العربية</a:t>
            </a:r>
            <a:endParaRPr lang="en-US" sz="96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118648458"/>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1" presetClass="entr" presetSubtype="2"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wheel(2)">
                                      <p:cBhvr>
                                        <p:cTn id="15"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2611808" y="4090180"/>
            <a:ext cx="5518066" cy="2268559"/>
          </a:xfrm>
        </p:spPr>
        <p:txBody>
          <a:bodyPr/>
          <a:lstStyle/>
          <a:p>
            <a:r>
              <a:rPr lang="ar-JO" b="1">
                <a:solidFill>
                  <a:schemeClr val="bg1"/>
                </a:solidFill>
              </a:rPr>
              <a:t>معلمتكم رغد برجوس</a:t>
            </a:r>
            <a:endParaRPr lang="en-US" b="1" dirty="0">
              <a:solidFill>
                <a:schemeClr val="bg1"/>
              </a:solidFill>
            </a:endParaRPr>
          </a:p>
        </p:txBody>
      </p:sp>
      <p:sp>
        <p:nvSpPr>
          <p:cNvPr id="3" name="Subtitle 2"/>
          <p:cNvSpPr>
            <a:spLocks noGrp="1"/>
          </p:cNvSpPr>
          <p:nvPr>
            <p:ph type="subTitle" idx="1"/>
          </p:nvPr>
        </p:nvSpPr>
        <p:spPr/>
        <p:txBody>
          <a:bodyPr>
            <a:noAutofit/>
          </a:bodyPr>
          <a:lstStyle/>
          <a:p>
            <a:r>
              <a:rPr lang="ar-JO" sz="11500" b="1" dirty="0">
                <a:solidFill>
                  <a:schemeClr val="bg1"/>
                </a:solidFill>
                <a:effectLst>
                  <a:outerShdw blurRad="38100" dist="38100" dir="2700000" algn="tl">
                    <a:srgbClr val="000000">
                      <a:alpha val="43137"/>
                    </a:srgbClr>
                  </a:outerShdw>
                </a:effectLst>
              </a:rPr>
              <a:t>شكرًا لكم </a:t>
            </a:r>
            <a:endParaRPr lang="en-US" sz="115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992945800"/>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wipe(down)">
                                      <p:cBhvr>
                                        <p:cTn id="14" dur="580">
                                          <p:stCondLst>
                                            <p:cond delay="0"/>
                                          </p:stCondLst>
                                        </p:cTn>
                                        <p:tgtEl>
                                          <p:spTgt spid="2"/>
                                        </p:tgtEl>
                                      </p:cBhvr>
                                    </p:animEffect>
                                    <p:anim calcmode="lin" valueType="num">
                                      <p:cBhvr>
                                        <p:cTn id="15"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20" dur="26">
                                          <p:stCondLst>
                                            <p:cond delay="650"/>
                                          </p:stCondLst>
                                        </p:cTn>
                                        <p:tgtEl>
                                          <p:spTgt spid="2"/>
                                        </p:tgtEl>
                                      </p:cBhvr>
                                      <p:to x="100000" y="60000"/>
                                    </p:animScale>
                                    <p:animScale>
                                      <p:cBhvr>
                                        <p:cTn id="21" dur="166" decel="50000">
                                          <p:stCondLst>
                                            <p:cond delay="676"/>
                                          </p:stCondLst>
                                        </p:cTn>
                                        <p:tgtEl>
                                          <p:spTgt spid="2"/>
                                        </p:tgtEl>
                                      </p:cBhvr>
                                      <p:to x="100000" y="100000"/>
                                    </p:animScale>
                                    <p:animScale>
                                      <p:cBhvr>
                                        <p:cTn id="22" dur="26">
                                          <p:stCondLst>
                                            <p:cond delay="1312"/>
                                          </p:stCondLst>
                                        </p:cTn>
                                        <p:tgtEl>
                                          <p:spTgt spid="2"/>
                                        </p:tgtEl>
                                      </p:cBhvr>
                                      <p:to x="100000" y="80000"/>
                                    </p:animScale>
                                    <p:animScale>
                                      <p:cBhvr>
                                        <p:cTn id="23" dur="166" decel="50000">
                                          <p:stCondLst>
                                            <p:cond delay="1338"/>
                                          </p:stCondLst>
                                        </p:cTn>
                                        <p:tgtEl>
                                          <p:spTgt spid="2"/>
                                        </p:tgtEl>
                                      </p:cBhvr>
                                      <p:to x="100000" y="100000"/>
                                    </p:animScale>
                                    <p:animScale>
                                      <p:cBhvr>
                                        <p:cTn id="24" dur="26">
                                          <p:stCondLst>
                                            <p:cond delay="1642"/>
                                          </p:stCondLst>
                                        </p:cTn>
                                        <p:tgtEl>
                                          <p:spTgt spid="2"/>
                                        </p:tgtEl>
                                      </p:cBhvr>
                                      <p:to x="100000" y="90000"/>
                                    </p:animScale>
                                    <p:animScale>
                                      <p:cBhvr>
                                        <p:cTn id="25" dur="166" decel="50000">
                                          <p:stCondLst>
                                            <p:cond delay="1668"/>
                                          </p:stCondLst>
                                        </p:cTn>
                                        <p:tgtEl>
                                          <p:spTgt spid="2"/>
                                        </p:tgtEl>
                                      </p:cBhvr>
                                      <p:to x="100000" y="100000"/>
                                    </p:animScale>
                                    <p:animScale>
                                      <p:cBhvr>
                                        <p:cTn id="26" dur="26">
                                          <p:stCondLst>
                                            <p:cond delay="1808"/>
                                          </p:stCondLst>
                                        </p:cTn>
                                        <p:tgtEl>
                                          <p:spTgt spid="2"/>
                                        </p:tgtEl>
                                      </p:cBhvr>
                                      <p:to x="100000" y="95000"/>
                                    </p:animScale>
                                    <p:animScale>
                                      <p:cBhvr>
                                        <p:cTn id="27"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44939" y="3971152"/>
            <a:ext cx="5518066" cy="2231394"/>
          </a:xfrm>
        </p:spPr>
        <p:txBody>
          <a:bodyPr>
            <a:normAutofit/>
          </a:bodyPr>
          <a:lstStyle/>
          <a:p>
            <a:r>
              <a:rPr lang="ar-JO" sz="4800" b="1" dirty="0"/>
              <a:t>نظر إليّ أبي نَظرةً.</a:t>
            </a:r>
            <a:br>
              <a:rPr lang="ar-JO" sz="4800" b="1" dirty="0"/>
            </a:br>
            <a:r>
              <a:rPr lang="ar-JO" sz="4800" b="1" dirty="0"/>
              <a:t>لكل جواد كَبوة.</a:t>
            </a:r>
            <a:br>
              <a:rPr lang="ar-JO" sz="4800" b="1" dirty="0"/>
            </a:br>
            <a:r>
              <a:rPr lang="ar-JO" sz="4800" b="1" dirty="0"/>
              <a:t>تجاوزتُ عن هَفوةِ صديقي.</a:t>
            </a:r>
            <a:endParaRPr lang="en-US" sz="4800" b="1" dirty="0"/>
          </a:p>
        </p:txBody>
      </p:sp>
      <p:sp>
        <p:nvSpPr>
          <p:cNvPr id="3" name="Subtitle 2"/>
          <p:cNvSpPr>
            <a:spLocks noGrp="1"/>
          </p:cNvSpPr>
          <p:nvPr>
            <p:ph type="subTitle" idx="1"/>
          </p:nvPr>
        </p:nvSpPr>
        <p:spPr>
          <a:xfrm>
            <a:off x="9223511" y="513518"/>
            <a:ext cx="2716694" cy="5724745"/>
          </a:xfrm>
          <a:effectLst>
            <a:glow rad="139700">
              <a:schemeClr val="accent4">
                <a:satMod val="175000"/>
                <a:alpha val="40000"/>
              </a:schemeClr>
            </a:glow>
          </a:effectLst>
          <a:scene3d>
            <a:camera prst="perspectiveFront"/>
            <a:lightRig rig="threePt" dir="t"/>
          </a:scene3d>
        </p:spPr>
        <p:txBody>
          <a:bodyPr>
            <a:noAutofit/>
          </a:bodyPr>
          <a:lstStyle/>
          <a:p>
            <a:pPr algn="ctr"/>
            <a:r>
              <a:rPr lang="ar-JO" sz="4800" b="1" dirty="0">
                <a:solidFill>
                  <a:schemeClr val="bg1"/>
                </a:solidFill>
                <a:effectLst>
                  <a:outerShdw blurRad="38100" dist="38100" dir="2700000" algn="tl">
                    <a:srgbClr val="000000">
                      <a:alpha val="43137"/>
                    </a:srgbClr>
                  </a:outerShdw>
                </a:effectLst>
              </a:rPr>
              <a:t>اسم المرة : اسم مشتق</a:t>
            </a:r>
          </a:p>
          <a:p>
            <a:pPr algn="ctr"/>
            <a:r>
              <a:rPr lang="ar-JO" sz="4800" b="1" dirty="0">
                <a:solidFill>
                  <a:schemeClr val="bg1"/>
                </a:solidFill>
                <a:effectLst>
                  <a:outerShdw blurRad="38100" dist="38100" dir="2700000" algn="tl">
                    <a:srgbClr val="000000">
                      <a:alpha val="43137"/>
                    </a:srgbClr>
                  </a:outerShdw>
                </a:effectLst>
              </a:rPr>
              <a:t>(مصدر) </a:t>
            </a:r>
          </a:p>
          <a:p>
            <a:pPr algn="ctr"/>
            <a:r>
              <a:rPr lang="ar-JO" sz="4800" b="1" dirty="0">
                <a:solidFill>
                  <a:schemeClr val="bg1"/>
                </a:solidFill>
                <a:effectLst>
                  <a:outerShdw blurRad="38100" dist="38100" dir="2700000" algn="tl">
                    <a:srgbClr val="000000">
                      <a:alpha val="43137"/>
                    </a:srgbClr>
                  </a:outerShdw>
                </a:effectLst>
              </a:rPr>
              <a:t>يدل على حدوث الفعل مرة واحدة</a:t>
            </a:r>
            <a:endParaRPr lang="en-US" sz="4800" b="1" dirty="0">
              <a:solidFill>
                <a:schemeClr val="bg1"/>
              </a:solidFill>
              <a:effectLst>
                <a:outerShdw blurRad="38100" dist="38100" dir="2700000" algn="tl">
                  <a:srgbClr val="000000">
                    <a:alpha val="43137"/>
                  </a:srgbClr>
                </a:outerShdw>
              </a:effectLst>
            </a:endParaRPr>
          </a:p>
        </p:txBody>
      </p:sp>
      <p:sp>
        <p:nvSpPr>
          <p:cNvPr id="4" name="Title 1"/>
          <p:cNvSpPr txBox="1">
            <a:spLocks/>
          </p:cNvSpPr>
          <p:nvPr/>
        </p:nvSpPr>
        <p:spPr>
          <a:xfrm>
            <a:off x="2644939" y="3687415"/>
            <a:ext cx="5518066" cy="2268559"/>
          </a:xfrm>
          <a:prstGeom prst="rect">
            <a:avLst/>
          </a:prstGeom>
        </p:spPr>
        <p:txBody>
          <a:bodyPr vert="horz" lIns="91440" tIns="45720" rIns="91440" bIns="45720" rtlCol="0" anchor="t">
            <a:normAutofit/>
          </a:bodyPr>
          <a:lstStyle>
            <a:lvl1pPr algn="r" defTabSz="914400" rtl="0" eaLnBrk="1" latinLnBrk="0" hangingPunct="1">
              <a:lnSpc>
                <a:spcPct val="90000"/>
              </a:lnSpc>
              <a:spcBef>
                <a:spcPct val="0"/>
              </a:spcBef>
              <a:buNone/>
              <a:defRPr sz="6000" b="0" i="0" kern="1200" cap="none">
                <a:solidFill>
                  <a:schemeClr val="tx1"/>
                </a:solidFill>
                <a:effectLst/>
                <a:latin typeface="+mj-lt"/>
                <a:ea typeface="+mj-ea"/>
                <a:cs typeface="+mj-cs"/>
              </a:defRPr>
            </a:lvl1pPr>
          </a:lstStyle>
          <a:p>
            <a:endParaRPr lang="en-US"/>
          </a:p>
        </p:txBody>
      </p:sp>
      <p:sp>
        <p:nvSpPr>
          <p:cNvPr id="5" name="Title 1"/>
          <p:cNvSpPr txBox="1">
            <a:spLocks/>
          </p:cNvSpPr>
          <p:nvPr/>
        </p:nvSpPr>
        <p:spPr>
          <a:xfrm>
            <a:off x="2492539" y="513518"/>
            <a:ext cx="5518066" cy="2268559"/>
          </a:xfrm>
          <a:prstGeom prst="rect">
            <a:avLst/>
          </a:prstGeom>
        </p:spPr>
        <p:txBody>
          <a:bodyPr vert="horz" lIns="91440" tIns="45720" rIns="91440" bIns="45720" rtlCol="0" anchor="t">
            <a:normAutofit/>
          </a:bodyPr>
          <a:lstStyle>
            <a:lvl1pPr algn="r" defTabSz="914400" rtl="0" eaLnBrk="1" latinLnBrk="0" hangingPunct="1">
              <a:lnSpc>
                <a:spcPct val="90000"/>
              </a:lnSpc>
              <a:spcBef>
                <a:spcPct val="0"/>
              </a:spcBef>
              <a:buNone/>
              <a:defRPr sz="6000" b="0" i="0" kern="1200" cap="none">
                <a:solidFill>
                  <a:schemeClr val="tx1"/>
                </a:solidFill>
                <a:effectLst/>
                <a:latin typeface="+mj-lt"/>
                <a:ea typeface="+mj-ea"/>
                <a:cs typeface="+mj-cs"/>
              </a:defRPr>
            </a:lvl1pPr>
          </a:lstStyle>
          <a:p>
            <a:endParaRPr lang="en-US" dirty="0"/>
          </a:p>
        </p:txBody>
      </p:sp>
      <p:sp>
        <p:nvSpPr>
          <p:cNvPr id="8" name="Title 1"/>
          <p:cNvSpPr txBox="1">
            <a:spLocks/>
          </p:cNvSpPr>
          <p:nvPr/>
        </p:nvSpPr>
        <p:spPr>
          <a:xfrm>
            <a:off x="1223890" y="707769"/>
            <a:ext cx="6939116" cy="2526977"/>
          </a:xfrm>
          <a:prstGeom prst="rect">
            <a:avLst/>
          </a:prstGeom>
        </p:spPr>
        <p:txBody>
          <a:bodyPr vert="horz" lIns="91440" tIns="45720" rIns="91440" bIns="45720" rtlCol="0" anchor="t">
            <a:normAutofit/>
          </a:bodyPr>
          <a:lstStyle>
            <a:lvl1pPr algn="r" defTabSz="914400" rtl="0" eaLnBrk="1" latinLnBrk="0" hangingPunct="1">
              <a:lnSpc>
                <a:spcPct val="90000"/>
              </a:lnSpc>
              <a:spcBef>
                <a:spcPct val="0"/>
              </a:spcBef>
              <a:buNone/>
              <a:defRPr sz="6000" b="0" i="0" kern="1200" cap="none">
                <a:solidFill>
                  <a:schemeClr val="tx1"/>
                </a:solidFill>
                <a:effectLst/>
                <a:latin typeface="+mj-lt"/>
                <a:ea typeface="+mj-ea"/>
                <a:cs typeface="+mj-cs"/>
              </a:defRPr>
            </a:lvl1pPr>
          </a:lstStyle>
          <a:p>
            <a:r>
              <a:rPr lang="ar-JO" sz="4800" b="1" dirty="0"/>
              <a:t>يُصاغ اسم المرة من الفعل الثلاثي على وزن </a:t>
            </a:r>
            <a:r>
              <a:rPr lang="ar-JO" sz="4800" b="1" dirty="0">
                <a:solidFill>
                  <a:schemeClr val="accent6">
                    <a:lumMod val="75000"/>
                  </a:schemeClr>
                </a:solidFill>
              </a:rPr>
              <a:t>فَعْلَة</a:t>
            </a:r>
            <a:r>
              <a:rPr lang="ar-JO" sz="4800" b="1" dirty="0"/>
              <a:t> </a:t>
            </a:r>
          </a:p>
          <a:p>
            <a:pPr rtl="1"/>
            <a:r>
              <a:rPr lang="ar-JO" sz="4800" b="1" dirty="0"/>
              <a:t>(نَظَرَ- </a:t>
            </a:r>
            <a:r>
              <a:rPr lang="ar-JO" sz="4800" b="1" dirty="0">
                <a:solidFill>
                  <a:schemeClr val="accent6">
                    <a:lumMod val="75000"/>
                  </a:schemeClr>
                </a:solidFill>
              </a:rPr>
              <a:t>نَظرَة</a:t>
            </a:r>
            <a:r>
              <a:rPr lang="ar-JO" sz="4800" b="1" dirty="0"/>
              <a:t>)، (أَكَلَ- </a:t>
            </a:r>
            <a:r>
              <a:rPr lang="ar-JO" sz="4800" b="1" dirty="0">
                <a:solidFill>
                  <a:schemeClr val="accent6">
                    <a:lumMod val="75000"/>
                  </a:schemeClr>
                </a:solidFill>
              </a:rPr>
              <a:t>أَكلَة</a:t>
            </a:r>
            <a:r>
              <a:rPr lang="ar-JO" sz="4800" b="1" dirty="0"/>
              <a:t>)</a:t>
            </a:r>
            <a:endParaRPr lang="en-US" sz="4800" b="1" dirty="0"/>
          </a:p>
        </p:txBody>
      </p:sp>
    </p:spTree>
    <p:extLst>
      <p:ext uri="{BB962C8B-B14F-4D97-AF65-F5344CB8AC3E}">
        <p14:creationId xmlns:p14="http://schemas.microsoft.com/office/powerpoint/2010/main" val="2035786798"/>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out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p:cTn id="12" dur="500" fill="hold"/>
                                        <p:tgtEl>
                                          <p:spTgt spid="8"/>
                                        </p:tgtEl>
                                        <p:attrNameLst>
                                          <p:attrName>ppt_w</p:attrName>
                                        </p:attrNameLst>
                                      </p:cBhvr>
                                      <p:tavLst>
                                        <p:tav tm="0">
                                          <p:val>
                                            <p:fltVal val="0"/>
                                          </p:val>
                                        </p:tav>
                                        <p:tav tm="100000">
                                          <p:val>
                                            <p:strVal val="#ppt_w"/>
                                          </p:val>
                                        </p:tav>
                                      </p:tavLst>
                                    </p:anim>
                                    <p:anim calcmode="lin" valueType="num">
                                      <p:cBhvr>
                                        <p:cTn id="13" dur="500" fill="hold"/>
                                        <p:tgtEl>
                                          <p:spTgt spid="8"/>
                                        </p:tgtEl>
                                        <p:attrNameLst>
                                          <p:attrName>ppt_h</p:attrName>
                                        </p:attrNameLst>
                                      </p:cBhvr>
                                      <p:tavLst>
                                        <p:tav tm="0">
                                          <p:val>
                                            <p:fltVal val="0"/>
                                          </p:val>
                                        </p:tav>
                                        <p:tav tm="100000">
                                          <p:val>
                                            <p:strVal val="#ppt_h"/>
                                          </p:val>
                                        </p:tav>
                                      </p:tavLst>
                                    </p:anim>
                                    <p:animEffect transition="in" filter="fade">
                                      <p:cBhvr>
                                        <p:cTn id="14" dur="500"/>
                                        <p:tgtEl>
                                          <p:spTgt spid="8"/>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fade">
                                      <p:cBhvr>
                                        <p:cTn id="19" dur="1000"/>
                                        <p:tgtEl>
                                          <p:spTgt spid="2"/>
                                        </p:tgtEl>
                                      </p:cBhvr>
                                    </p:animEffect>
                                    <p:anim calcmode="lin" valueType="num">
                                      <p:cBhvr>
                                        <p:cTn id="20" dur="1000" fill="hold"/>
                                        <p:tgtEl>
                                          <p:spTgt spid="2"/>
                                        </p:tgtEl>
                                        <p:attrNameLst>
                                          <p:attrName>ppt_x</p:attrName>
                                        </p:attrNameLst>
                                      </p:cBhvr>
                                      <p:tavLst>
                                        <p:tav tm="0">
                                          <p:val>
                                            <p:strVal val="#ppt_x"/>
                                          </p:val>
                                        </p:tav>
                                        <p:tav tm="100000">
                                          <p:val>
                                            <p:strVal val="#ppt_x"/>
                                          </p:val>
                                        </p:tav>
                                      </p:tavLst>
                                    </p:anim>
                                    <p:anim calcmode="lin" valueType="num">
                                      <p:cBhvr>
                                        <p:cTn id="21"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59989" y="948734"/>
            <a:ext cx="9135234" cy="2329037"/>
          </a:xfrm>
        </p:spPr>
        <p:txBody>
          <a:bodyPr>
            <a:noAutofit/>
          </a:bodyPr>
          <a:lstStyle/>
          <a:p>
            <a:pPr rtl="1"/>
            <a:r>
              <a:rPr lang="ar-JO" sz="3600" b="1" dirty="0"/>
              <a:t>يُصاغ اسم المرة من الفعل غير الثلاثي بزيادة تاء مربوطة على المصدر الأصلي. (ابتسم – ابتسامة ) </a:t>
            </a:r>
            <a:r>
              <a:rPr lang="ar-JO" sz="3600" b="1" dirty="0">
                <a:solidFill>
                  <a:schemeClr val="accent2">
                    <a:lumMod val="75000"/>
                  </a:schemeClr>
                </a:solidFill>
              </a:rPr>
              <a:t>المصدر</a:t>
            </a:r>
            <a:r>
              <a:rPr lang="ar-JO" sz="3600" b="1" dirty="0"/>
              <a:t> </a:t>
            </a:r>
            <a:r>
              <a:rPr lang="ar-JO" sz="3600" b="1" dirty="0">
                <a:solidFill>
                  <a:schemeClr val="accent2">
                    <a:lumMod val="75000"/>
                  </a:schemeClr>
                </a:solidFill>
              </a:rPr>
              <a:t>ابتسام</a:t>
            </a:r>
            <a:br>
              <a:rPr lang="ar-JO" sz="3600" b="1" dirty="0"/>
            </a:br>
            <a:r>
              <a:rPr lang="ar-JO" sz="3600" b="1" dirty="0"/>
              <a:t> وإذا كان منتهيًا بتاء مربوطة نضيف كلمة واحدة.</a:t>
            </a:r>
            <a:br>
              <a:rPr lang="ar-JO" sz="3600" b="1" dirty="0"/>
            </a:br>
            <a:r>
              <a:rPr lang="ar-JO" sz="3600" b="1" dirty="0"/>
              <a:t> (استشار – استشارة واحدة) </a:t>
            </a:r>
            <a:r>
              <a:rPr lang="ar-JO" sz="3600" b="1" dirty="0">
                <a:solidFill>
                  <a:schemeClr val="accent2">
                    <a:lumMod val="75000"/>
                  </a:schemeClr>
                </a:solidFill>
              </a:rPr>
              <a:t>المصدر</a:t>
            </a:r>
            <a:r>
              <a:rPr lang="ar-JO" sz="3600" b="1" dirty="0"/>
              <a:t> </a:t>
            </a:r>
            <a:r>
              <a:rPr lang="ar-JO" sz="3600" b="1" dirty="0">
                <a:solidFill>
                  <a:schemeClr val="accent2">
                    <a:lumMod val="75000"/>
                  </a:schemeClr>
                </a:solidFill>
              </a:rPr>
              <a:t>استشارة</a:t>
            </a:r>
            <a:br>
              <a:rPr lang="ar-JO" sz="3600" b="1" dirty="0"/>
            </a:br>
            <a:endParaRPr lang="en-US" sz="3600" b="1" dirty="0"/>
          </a:p>
        </p:txBody>
      </p:sp>
      <p:sp>
        <p:nvSpPr>
          <p:cNvPr id="3" name="Content Placeholder 2"/>
          <p:cNvSpPr>
            <a:spLocks noGrp="1"/>
          </p:cNvSpPr>
          <p:nvPr>
            <p:ph idx="1"/>
          </p:nvPr>
        </p:nvSpPr>
        <p:spPr>
          <a:xfrm>
            <a:off x="7244862" y="3446584"/>
            <a:ext cx="3339342" cy="2771336"/>
          </a:xfrm>
        </p:spPr>
        <p:txBody>
          <a:bodyPr>
            <a:normAutofit/>
          </a:bodyPr>
          <a:lstStyle/>
          <a:p>
            <a:pPr algn="r" rtl="1"/>
            <a:r>
              <a:rPr lang="ar-JO" sz="2800" b="1" dirty="0"/>
              <a:t>اندفع (</a:t>
            </a:r>
            <a:r>
              <a:rPr lang="ar-JO" sz="2800" b="1" dirty="0">
                <a:solidFill>
                  <a:schemeClr val="accent6">
                    <a:lumMod val="75000"/>
                  </a:schemeClr>
                </a:solidFill>
              </a:rPr>
              <a:t>اندفاع</a:t>
            </a:r>
            <a:r>
              <a:rPr lang="ar-JO" sz="2800" b="1" dirty="0"/>
              <a:t>) اندفاعة</a:t>
            </a:r>
          </a:p>
          <a:p>
            <a:pPr algn="r" rtl="1"/>
            <a:r>
              <a:rPr lang="ar-JO" sz="2800" b="1" dirty="0"/>
              <a:t>انطلق (</a:t>
            </a:r>
            <a:r>
              <a:rPr lang="ar-JO" sz="2800" b="1" dirty="0">
                <a:solidFill>
                  <a:schemeClr val="accent6">
                    <a:lumMod val="75000"/>
                  </a:schemeClr>
                </a:solidFill>
              </a:rPr>
              <a:t>انطلاق</a:t>
            </a:r>
            <a:r>
              <a:rPr lang="ar-JO" sz="2800" b="1" dirty="0"/>
              <a:t>) انطلاقة</a:t>
            </a:r>
          </a:p>
          <a:p>
            <a:pPr algn="r" rtl="1"/>
            <a:r>
              <a:rPr lang="ar-JO" sz="2800" b="1" dirty="0"/>
              <a:t>كبّر (</a:t>
            </a:r>
            <a:r>
              <a:rPr lang="ar-JO" sz="2800" b="1" dirty="0">
                <a:solidFill>
                  <a:schemeClr val="accent6">
                    <a:lumMod val="75000"/>
                  </a:schemeClr>
                </a:solidFill>
              </a:rPr>
              <a:t>تكبير</a:t>
            </a:r>
            <a:r>
              <a:rPr lang="ar-JO" sz="2800" b="1" dirty="0"/>
              <a:t>) تكبيرة</a:t>
            </a:r>
            <a:endParaRPr lang="en-US" sz="2800" b="1" dirty="0"/>
          </a:p>
        </p:txBody>
      </p:sp>
      <p:sp>
        <p:nvSpPr>
          <p:cNvPr id="4" name="Content Placeholder 2"/>
          <p:cNvSpPr txBox="1">
            <a:spLocks/>
          </p:cNvSpPr>
          <p:nvPr/>
        </p:nvSpPr>
        <p:spPr>
          <a:xfrm>
            <a:off x="2039815" y="3770140"/>
            <a:ext cx="4187791" cy="2771336"/>
          </a:xfrm>
          <a:prstGeom prst="rect">
            <a:avLst/>
          </a:prstGeom>
        </p:spPr>
        <p:txBody>
          <a:bodyPr vert="horz" lIns="91440" tIns="45720" rIns="91440" bIns="45720" rtlCol="0" anchor="ctr">
            <a:normAutofit/>
          </a:bodyPr>
          <a:lstStyle>
            <a:lvl1pPr marL="34448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9pPr>
          </a:lstStyle>
          <a:p>
            <a:pPr algn="r" rtl="1"/>
            <a:r>
              <a:rPr lang="ar-JO" sz="2800" b="1" dirty="0"/>
              <a:t>قاوم (</a:t>
            </a:r>
            <a:r>
              <a:rPr lang="ar-JO" sz="2800" b="1" dirty="0">
                <a:solidFill>
                  <a:schemeClr val="accent6">
                    <a:lumMod val="75000"/>
                  </a:schemeClr>
                </a:solidFill>
              </a:rPr>
              <a:t>مقاومة</a:t>
            </a:r>
            <a:r>
              <a:rPr lang="ar-JO" sz="2800" b="1" dirty="0"/>
              <a:t>) مقاومة واحدة</a:t>
            </a:r>
          </a:p>
          <a:p>
            <a:pPr algn="r" rtl="1"/>
            <a:r>
              <a:rPr lang="ar-JO" sz="2800" b="1" dirty="0"/>
              <a:t>استفاد (</a:t>
            </a:r>
            <a:r>
              <a:rPr lang="ar-JO" sz="2800" b="1" dirty="0">
                <a:solidFill>
                  <a:schemeClr val="accent6">
                    <a:lumMod val="75000"/>
                  </a:schemeClr>
                </a:solidFill>
              </a:rPr>
              <a:t>استفادة</a:t>
            </a:r>
            <a:r>
              <a:rPr lang="ar-JO" sz="2800" b="1" dirty="0"/>
              <a:t>) استفادة واحدة</a:t>
            </a:r>
          </a:p>
          <a:p>
            <a:pPr algn="r" rtl="1"/>
            <a:r>
              <a:rPr lang="ar-JO" sz="2800" b="1" dirty="0"/>
              <a:t>دعا (</a:t>
            </a:r>
            <a:r>
              <a:rPr lang="ar-JO" sz="2800" b="1" dirty="0">
                <a:solidFill>
                  <a:schemeClr val="accent6">
                    <a:lumMod val="75000"/>
                  </a:schemeClr>
                </a:solidFill>
              </a:rPr>
              <a:t>دعوة</a:t>
            </a:r>
            <a:r>
              <a:rPr lang="ar-JO" sz="2800" b="1" dirty="0"/>
              <a:t>) دعوة واحدة</a:t>
            </a:r>
          </a:p>
          <a:p>
            <a:pPr algn="r" rtl="1"/>
            <a:endParaRPr lang="en-US" sz="2800" b="1" dirty="0"/>
          </a:p>
        </p:txBody>
      </p:sp>
    </p:spTree>
    <p:extLst>
      <p:ext uri="{BB962C8B-B14F-4D97-AF65-F5344CB8AC3E}">
        <p14:creationId xmlns:p14="http://schemas.microsoft.com/office/powerpoint/2010/main" val="2419863606"/>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wipe(down)">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wipe(down)">
                                      <p:cBhvr>
                                        <p:cTn id="18" dur="5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wipe(down)">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31" presetClass="entr" presetSubtype="0" fill="hold" grpId="0" nodeType="clickEffect">
                                  <p:stCondLst>
                                    <p:cond delay="0"/>
                                  </p:stCondLst>
                                  <p:childTnLst>
                                    <p:set>
                                      <p:cBhvr>
                                        <p:cTn id="27" dur="1" fill="hold">
                                          <p:stCondLst>
                                            <p:cond delay="0"/>
                                          </p:stCondLst>
                                        </p:cTn>
                                        <p:tgtEl>
                                          <p:spTgt spid="4"/>
                                        </p:tgtEl>
                                        <p:attrNameLst>
                                          <p:attrName>style.visibility</p:attrName>
                                        </p:attrNameLst>
                                      </p:cBhvr>
                                      <p:to>
                                        <p:strVal val="visible"/>
                                      </p:to>
                                    </p:set>
                                    <p:anim calcmode="lin" valueType="num">
                                      <p:cBhvr>
                                        <p:cTn id="28" dur="1000" fill="hold"/>
                                        <p:tgtEl>
                                          <p:spTgt spid="4"/>
                                        </p:tgtEl>
                                        <p:attrNameLst>
                                          <p:attrName>ppt_w</p:attrName>
                                        </p:attrNameLst>
                                      </p:cBhvr>
                                      <p:tavLst>
                                        <p:tav tm="0">
                                          <p:val>
                                            <p:fltVal val="0"/>
                                          </p:val>
                                        </p:tav>
                                        <p:tav tm="100000">
                                          <p:val>
                                            <p:strVal val="#ppt_w"/>
                                          </p:val>
                                        </p:tav>
                                      </p:tavLst>
                                    </p:anim>
                                    <p:anim calcmode="lin" valueType="num">
                                      <p:cBhvr>
                                        <p:cTn id="29" dur="1000" fill="hold"/>
                                        <p:tgtEl>
                                          <p:spTgt spid="4"/>
                                        </p:tgtEl>
                                        <p:attrNameLst>
                                          <p:attrName>ppt_h</p:attrName>
                                        </p:attrNameLst>
                                      </p:cBhvr>
                                      <p:tavLst>
                                        <p:tav tm="0">
                                          <p:val>
                                            <p:fltVal val="0"/>
                                          </p:val>
                                        </p:tav>
                                        <p:tav tm="100000">
                                          <p:val>
                                            <p:strVal val="#ppt_h"/>
                                          </p:val>
                                        </p:tav>
                                      </p:tavLst>
                                    </p:anim>
                                    <p:anim calcmode="lin" valueType="num">
                                      <p:cBhvr>
                                        <p:cTn id="30" dur="1000" fill="hold"/>
                                        <p:tgtEl>
                                          <p:spTgt spid="4"/>
                                        </p:tgtEl>
                                        <p:attrNameLst>
                                          <p:attrName>style.rotation</p:attrName>
                                        </p:attrNameLst>
                                      </p:cBhvr>
                                      <p:tavLst>
                                        <p:tav tm="0">
                                          <p:val>
                                            <p:fltVal val="90"/>
                                          </p:val>
                                        </p:tav>
                                        <p:tav tm="100000">
                                          <p:val>
                                            <p:fltVal val="0"/>
                                          </p:val>
                                        </p:tav>
                                      </p:tavLst>
                                    </p:anim>
                                    <p:animEffect transition="in" filter="fade">
                                      <p:cBhvr>
                                        <p:cTn id="31"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37958" y="393895"/>
            <a:ext cx="9425354" cy="1069145"/>
          </a:xfrm>
        </p:spPr>
        <p:txBody>
          <a:bodyPr>
            <a:noAutofit/>
          </a:bodyPr>
          <a:lstStyle/>
          <a:p>
            <a:r>
              <a:rPr lang="ar-JO" sz="6600" b="1" dirty="0">
                <a:solidFill>
                  <a:schemeClr val="bg1"/>
                </a:solidFill>
                <a:effectLst>
                  <a:outerShdw blurRad="38100" dist="38100" dir="2700000" algn="tl">
                    <a:srgbClr val="000000">
                      <a:alpha val="43137"/>
                    </a:srgbClr>
                  </a:outerShdw>
                </a:effectLst>
              </a:rPr>
              <a:t>صغ اسم المرة من الأفعال الآتية</a:t>
            </a:r>
            <a:endParaRPr lang="en-US" sz="6600" b="1" dirty="0">
              <a:solidFill>
                <a:schemeClr val="bg1"/>
              </a:solidFill>
              <a:effectLst>
                <a:outerShdw blurRad="38100" dist="38100" dir="2700000" algn="tl">
                  <a:srgbClr val="000000">
                    <a:alpha val="43137"/>
                  </a:srgbClr>
                </a:outerShdw>
              </a:effectLst>
            </a:endParaRPr>
          </a:p>
        </p:txBody>
      </p:sp>
      <p:graphicFrame>
        <p:nvGraphicFramePr>
          <p:cNvPr id="4" name="Table 3"/>
          <p:cNvGraphicFramePr>
            <a:graphicFrameLocks noGrp="1"/>
          </p:cNvGraphicFramePr>
          <p:nvPr>
            <p:extLst>
              <p:ext uri="{D42A27DB-BD31-4B8C-83A1-F6EECF244321}">
                <p14:modId xmlns:p14="http://schemas.microsoft.com/office/powerpoint/2010/main" val="1429765186"/>
              </p:ext>
            </p:extLst>
          </p:nvPr>
        </p:nvGraphicFramePr>
        <p:xfrm>
          <a:off x="7638756" y="1746602"/>
          <a:ext cx="3323102" cy="4632960"/>
        </p:xfrm>
        <a:graphic>
          <a:graphicData uri="http://schemas.openxmlformats.org/drawingml/2006/table">
            <a:tbl>
              <a:tblPr firstRow="1" bandRow="1">
                <a:tableStyleId>{073A0DAA-6AF3-43AB-8588-CEC1D06C72B9}</a:tableStyleId>
              </a:tblPr>
              <a:tblGrid>
                <a:gridCol w="3323102">
                  <a:extLst>
                    <a:ext uri="{9D8B030D-6E8A-4147-A177-3AD203B41FA5}">
                      <a16:colId xmlns:a16="http://schemas.microsoft.com/office/drawing/2014/main" val="1041840247"/>
                    </a:ext>
                  </a:extLst>
                </a:gridCol>
              </a:tblGrid>
              <a:tr h="442764">
                <a:tc>
                  <a:txBody>
                    <a:bodyPr/>
                    <a:lstStyle/>
                    <a:p>
                      <a:pPr algn="ctr"/>
                      <a:r>
                        <a:rPr lang="ar-JO" sz="3200" b="1" dirty="0"/>
                        <a:t>وَقَفَ</a:t>
                      </a:r>
                      <a:endParaRPr lang="en-US" sz="3200" b="1" dirty="0"/>
                    </a:p>
                  </a:txBody>
                  <a:tcPr/>
                </a:tc>
                <a:extLst>
                  <a:ext uri="{0D108BD9-81ED-4DB2-BD59-A6C34878D82A}">
                    <a16:rowId xmlns:a16="http://schemas.microsoft.com/office/drawing/2014/main" val="2171222969"/>
                  </a:ext>
                </a:extLst>
              </a:tr>
              <a:tr h="442764">
                <a:tc>
                  <a:txBody>
                    <a:bodyPr/>
                    <a:lstStyle/>
                    <a:p>
                      <a:pPr algn="ctr"/>
                      <a:r>
                        <a:rPr lang="ar-JO" sz="3200" b="1" dirty="0"/>
                        <a:t>رحم</a:t>
                      </a:r>
                      <a:endParaRPr lang="en-US" sz="3200" b="1" dirty="0"/>
                    </a:p>
                  </a:txBody>
                  <a:tcPr/>
                </a:tc>
                <a:extLst>
                  <a:ext uri="{0D108BD9-81ED-4DB2-BD59-A6C34878D82A}">
                    <a16:rowId xmlns:a16="http://schemas.microsoft.com/office/drawing/2014/main" val="3282706055"/>
                  </a:ext>
                </a:extLst>
              </a:tr>
              <a:tr h="442764">
                <a:tc>
                  <a:txBody>
                    <a:bodyPr/>
                    <a:lstStyle/>
                    <a:p>
                      <a:pPr algn="ctr"/>
                      <a:r>
                        <a:rPr lang="ar-JO" sz="3200" b="1" dirty="0"/>
                        <a:t>ضَرَبَ</a:t>
                      </a:r>
                      <a:endParaRPr lang="en-US" sz="3200" b="1" dirty="0"/>
                    </a:p>
                  </a:txBody>
                  <a:tcPr/>
                </a:tc>
                <a:extLst>
                  <a:ext uri="{0D108BD9-81ED-4DB2-BD59-A6C34878D82A}">
                    <a16:rowId xmlns:a16="http://schemas.microsoft.com/office/drawing/2014/main" val="3280659546"/>
                  </a:ext>
                </a:extLst>
              </a:tr>
              <a:tr h="442764">
                <a:tc>
                  <a:txBody>
                    <a:bodyPr/>
                    <a:lstStyle/>
                    <a:p>
                      <a:pPr algn="ctr"/>
                      <a:r>
                        <a:rPr lang="ar-JO" sz="3200" b="1" dirty="0"/>
                        <a:t>هفا</a:t>
                      </a:r>
                      <a:endParaRPr lang="en-US" sz="3200" b="1" dirty="0"/>
                    </a:p>
                  </a:txBody>
                  <a:tcPr/>
                </a:tc>
                <a:extLst>
                  <a:ext uri="{0D108BD9-81ED-4DB2-BD59-A6C34878D82A}">
                    <a16:rowId xmlns:a16="http://schemas.microsoft.com/office/drawing/2014/main" val="2409509481"/>
                  </a:ext>
                </a:extLst>
              </a:tr>
              <a:tr h="442764">
                <a:tc>
                  <a:txBody>
                    <a:bodyPr/>
                    <a:lstStyle/>
                    <a:p>
                      <a:pPr algn="ctr"/>
                      <a:r>
                        <a:rPr lang="ar-JO" sz="3200" b="1" dirty="0"/>
                        <a:t>اشتعل</a:t>
                      </a:r>
                      <a:endParaRPr lang="en-US" sz="3200" b="1" dirty="0"/>
                    </a:p>
                  </a:txBody>
                  <a:tcPr/>
                </a:tc>
                <a:extLst>
                  <a:ext uri="{0D108BD9-81ED-4DB2-BD59-A6C34878D82A}">
                    <a16:rowId xmlns:a16="http://schemas.microsoft.com/office/drawing/2014/main" val="902720748"/>
                  </a:ext>
                </a:extLst>
              </a:tr>
              <a:tr h="442764">
                <a:tc>
                  <a:txBody>
                    <a:bodyPr/>
                    <a:lstStyle/>
                    <a:p>
                      <a:pPr algn="ctr"/>
                      <a:r>
                        <a:rPr lang="ar-JO" sz="3200" b="1" dirty="0"/>
                        <a:t>أخرج</a:t>
                      </a:r>
                      <a:endParaRPr lang="en-US" sz="3200" b="1" dirty="0"/>
                    </a:p>
                  </a:txBody>
                  <a:tcPr/>
                </a:tc>
                <a:extLst>
                  <a:ext uri="{0D108BD9-81ED-4DB2-BD59-A6C34878D82A}">
                    <a16:rowId xmlns:a16="http://schemas.microsoft.com/office/drawing/2014/main" val="4235696484"/>
                  </a:ext>
                </a:extLst>
              </a:tr>
              <a:tr h="442764">
                <a:tc>
                  <a:txBody>
                    <a:bodyPr/>
                    <a:lstStyle/>
                    <a:p>
                      <a:pPr algn="ctr"/>
                      <a:r>
                        <a:rPr lang="ar-JO" sz="3200" b="1" dirty="0"/>
                        <a:t>أصاب</a:t>
                      </a:r>
                      <a:endParaRPr lang="en-US" sz="3200" b="1" dirty="0"/>
                    </a:p>
                  </a:txBody>
                  <a:tcPr/>
                </a:tc>
                <a:extLst>
                  <a:ext uri="{0D108BD9-81ED-4DB2-BD59-A6C34878D82A}">
                    <a16:rowId xmlns:a16="http://schemas.microsoft.com/office/drawing/2014/main" val="179817314"/>
                  </a:ext>
                </a:extLst>
              </a:tr>
              <a:tr h="442764">
                <a:tc>
                  <a:txBody>
                    <a:bodyPr/>
                    <a:lstStyle/>
                    <a:p>
                      <a:pPr algn="ctr"/>
                      <a:r>
                        <a:rPr lang="ar-JO" sz="3200" b="1" dirty="0"/>
                        <a:t>راقب</a:t>
                      </a:r>
                      <a:endParaRPr lang="en-US" sz="3200" b="1" dirty="0"/>
                    </a:p>
                  </a:txBody>
                  <a:tcPr/>
                </a:tc>
                <a:extLst>
                  <a:ext uri="{0D108BD9-81ED-4DB2-BD59-A6C34878D82A}">
                    <a16:rowId xmlns:a16="http://schemas.microsoft.com/office/drawing/2014/main" val="3932877333"/>
                  </a:ext>
                </a:extLst>
              </a:tr>
            </a:tbl>
          </a:graphicData>
        </a:graphic>
      </p:graphicFrame>
      <p:sp>
        <p:nvSpPr>
          <p:cNvPr id="6" name="TextBox 5"/>
          <p:cNvSpPr txBox="1"/>
          <p:nvPr/>
        </p:nvSpPr>
        <p:spPr>
          <a:xfrm>
            <a:off x="997242" y="1734742"/>
            <a:ext cx="2841674" cy="584775"/>
          </a:xfrm>
          <a:prstGeom prst="rect">
            <a:avLst/>
          </a:prstGeom>
          <a:noFill/>
        </p:spPr>
        <p:txBody>
          <a:bodyPr wrap="square" rtlCol="0">
            <a:spAutoFit/>
          </a:bodyPr>
          <a:lstStyle/>
          <a:p>
            <a:pPr algn="ctr"/>
            <a:r>
              <a:rPr lang="ar-JO" sz="3200" b="1" dirty="0">
                <a:solidFill>
                  <a:schemeClr val="bg1"/>
                </a:solidFill>
              </a:rPr>
              <a:t>وَقفة</a:t>
            </a:r>
            <a:endParaRPr lang="en-US" sz="4000" b="1" dirty="0">
              <a:solidFill>
                <a:schemeClr val="bg1"/>
              </a:solidFill>
            </a:endParaRPr>
          </a:p>
        </p:txBody>
      </p:sp>
      <p:sp>
        <p:nvSpPr>
          <p:cNvPr id="7" name="TextBox 6"/>
          <p:cNvSpPr txBox="1"/>
          <p:nvPr/>
        </p:nvSpPr>
        <p:spPr>
          <a:xfrm>
            <a:off x="997242" y="2298831"/>
            <a:ext cx="2841674" cy="584775"/>
          </a:xfrm>
          <a:prstGeom prst="rect">
            <a:avLst/>
          </a:prstGeom>
          <a:noFill/>
        </p:spPr>
        <p:txBody>
          <a:bodyPr wrap="square" rtlCol="0">
            <a:spAutoFit/>
          </a:bodyPr>
          <a:lstStyle/>
          <a:p>
            <a:pPr algn="ctr"/>
            <a:r>
              <a:rPr lang="ar-JO" sz="3200" b="1" dirty="0">
                <a:solidFill>
                  <a:schemeClr val="bg1"/>
                </a:solidFill>
              </a:rPr>
              <a:t>رحمة واحدة</a:t>
            </a:r>
            <a:endParaRPr lang="en-US" sz="4000" b="1" dirty="0">
              <a:solidFill>
                <a:schemeClr val="bg1"/>
              </a:solidFill>
            </a:endParaRPr>
          </a:p>
        </p:txBody>
      </p:sp>
      <p:sp>
        <p:nvSpPr>
          <p:cNvPr id="8" name="TextBox 7"/>
          <p:cNvSpPr txBox="1"/>
          <p:nvPr/>
        </p:nvSpPr>
        <p:spPr>
          <a:xfrm>
            <a:off x="997242" y="2903188"/>
            <a:ext cx="2841674" cy="584775"/>
          </a:xfrm>
          <a:prstGeom prst="rect">
            <a:avLst/>
          </a:prstGeom>
          <a:noFill/>
        </p:spPr>
        <p:txBody>
          <a:bodyPr wrap="square" rtlCol="0">
            <a:spAutoFit/>
          </a:bodyPr>
          <a:lstStyle/>
          <a:p>
            <a:pPr algn="ctr"/>
            <a:r>
              <a:rPr lang="ar-JO" sz="3200" b="1" dirty="0">
                <a:solidFill>
                  <a:schemeClr val="bg1"/>
                </a:solidFill>
              </a:rPr>
              <a:t>ضَربة</a:t>
            </a:r>
            <a:endParaRPr lang="en-US" sz="4000" b="1" dirty="0">
              <a:solidFill>
                <a:schemeClr val="bg1"/>
              </a:solidFill>
            </a:endParaRPr>
          </a:p>
        </p:txBody>
      </p:sp>
      <p:sp>
        <p:nvSpPr>
          <p:cNvPr id="9" name="TextBox 8"/>
          <p:cNvSpPr txBox="1"/>
          <p:nvPr/>
        </p:nvSpPr>
        <p:spPr>
          <a:xfrm>
            <a:off x="997242" y="3447695"/>
            <a:ext cx="2841674" cy="584775"/>
          </a:xfrm>
          <a:prstGeom prst="rect">
            <a:avLst/>
          </a:prstGeom>
          <a:noFill/>
        </p:spPr>
        <p:txBody>
          <a:bodyPr wrap="square" rtlCol="0">
            <a:spAutoFit/>
          </a:bodyPr>
          <a:lstStyle/>
          <a:p>
            <a:pPr algn="ctr"/>
            <a:r>
              <a:rPr lang="ar-JO" sz="3200" b="1" dirty="0">
                <a:solidFill>
                  <a:schemeClr val="bg1"/>
                </a:solidFill>
              </a:rPr>
              <a:t>هفوة واحدة</a:t>
            </a:r>
            <a:endParaRPr lang="en-US" sz="4000" b="1" dirty="0">
              <a:solidFill>
                <a:schemeClr val="bg1"/>
              </a:solidFill>
            </a:endParaRPr>
          </a:p>
        </p:txBody>
      </p:sp>
      <p:sp>
        <p:nvSpPr>
          <p:cNvPr id="10" name="TextBox 9"/>
          <p:cNvSpPr txBox="1"/>
          <p:nvPr/>
        </p:nvSpPr>
        <p:spPr>
          <a:xfrm>
            <a:off x="997242" y="4072738"/>
            <a:ext cx="2841674" cy="584775"/>
          </a:xfrm>
          <a:prstGeom prst="rect">
            <a:avLst/>
          </a:prstGeom>
          <a:noFill/>
        </p:spPr>
        <p:txBody>
          <a:bodyPr wrap="square" rtlCol="0">
            <a:spAutoFit/>
          </a:bodyPr>
          <a:lstStyle/>
          <a:p>
            <a:pPr algn="ctr"/>
            <a:r>
              <a:rPr lang="ar-JO" sz="3200" b="1" dirty="0">
                <a:solidFill>
                  <a:schemeClr val="bg1"/>
                </a:solidFill>
              </a:rPr>
              <a:t>اشتعالة</a:t>
            </a:r>
            <a:endParaRPr lang="en-US" sz="4000" b="1" dirty="0">
              <a:solidFill>
                <a:schemeClr val="bg1"/>
              </a:solidFill>
            </a:endParaRPr>
          </a:p>
        </p:txBody>
      </p:sp>
      <p:sp>
        <p:nvSpPr>
          <p:cNvPr id="11" name="TextBox 10"/>
          <p:cNvSpPr txBox="1"/>
          <p:nvPr/>
        </p:nvSpPr>
        <p:spPr>
          <a:xfrm>
            <a:off x="997242" y="4684684"/>
            <a:ext cx="2841674" cy="584775"/>
          </a:xfrm>
          <a:prstGeom prst="rect">
            <a:avLst/>
          </a:prstGeom>
          <a:noFill/>
        </p:spPr>
        <p:txBody>
          <a:bodyPr wrap="square" rtlCol="0">
            <a:spAutoFit/>
          </a:bodyPr>
          <a:lstStyle/>
          <a:p>
            <a:pPr algn="ctr"/>
            <a:r>
              <a:rPr lang="ar-JO" sz="3200" b="1" dirty="0">
                <a:solidFill>
                  <a:schemeClr val="bg1"/>
                </a:solidFill>
              </a:rPr>
              <a:t>إخراجة</a:t>
            </a:r>
            <a:endParaRPr lang="en-US" sz="4000" b="1" dirty="0">
              <a:solidFill>
                <a:schemeClr val="bg1"/>
              </a:solidFill>
            </a:endParaRPr>
          </a:p>
        </p:txBody>
      </p:sp>
      <p:sp>
        <p:nvSpPr>
          <p:cNvPr id="12" name="TextBox 11"/>
          <p:cNvSpPr txBox="1"/>
          <p:nvPr/>
        </p:nvSpPr>
        <p:spPr>
          <a:xfrm>
            <a:off x="997242" y="5255252"/>
            <a:ext cx="2841674" cy="584775"/>
          </a:xfrm>
          <a:prstGeom prst="rect">
            <a:avLst/>
          </a:prstGeom>
          <a:noFill/>
        </p:spPr>
        <p:txBody>
          <a:bodyPr wrap="square" rtlCol="0">
            <a:spAutoFit/>
          </a:bodyPr>
          <a:lstStyle/>
          <a:p>
            <a:pPr algn="ctr"/>
            <a:r>
              <a:rPr lang="ar-JO" sz="3200" b="1" dirty="0">
                <a:solidFill>
                  <a:schemeClr val="bg1"/>
                </a:solidFill>
              </a:rPr>
              <a:t>إصابة واحدة</a:t>
            </a:r>
            <a:endParaRPr lang="en-US" sz="4000" b="1" dirty="0">
              <a:solidFill>
                <a:schemeClr val="bg1"/>
              </a:solidFill>
            </a:endParaRPr>
          </a:p>
        </p:txBody>
      </p:sp>
      <p:sp>
        <p:nvSpPr>
          <p:cNvPr id="13" name="TextBox 12"/>
          <p:cNvSpPr txBox="1"/>
          <p:nvPr/>
        </p:nvSpPr>
        <p:spPr>
          <a:xfrm>
            <a:off x="997242" y="5825820"/>
            <a:ext cx="2841674" cy="584775"/>
          </a:xfrm>
          <a:prstGeom prst="rect">
            <a:avLst/>
          </a:prstGeom>
          <a:noFill/>
        </p:spPr>
        <p:txBody>
          <a:bodyPr wrap="square" rtlCol="0">
            <a:spAutoFit/>
          </a:bodyPr>
          <a:lstStyle/>
          <a:p>
            <a:pPr algn="ctr"/>
            <a:r>
              <a:rPr lang="ar-JO" sz="3200" b="1" dirty="0">
                <a:solidFill>
                  <a:schemeClr val="bg1"/>
                </a:solidFill>
              </a:rPr>
              <a:t>مراقبة واحدة</a:t>
            </a:r>
            <a:endParaRPr lang="en-US" sz="4000" b="1" dirty="0">
              <a:solidFill>
                <a:schemeClr val="bg1"/>
              </a:solidFill>
            </a:endParaRPr>
          </a:p>
        </p:txBody>
      </p:sp>
      <p:graphicFrame>
        <p:nvGraphicFramePr>
          <p:cNvPr id="14" name="Table 13"/>
          <p:cNvGraphicFramePr>
            <a:graphicFrameLocks noGrp="1"/>
          </p:cNvGraphicFramePr>
          <p:nvPr>
            <p:extLst>
              <p:ext uri="{D42A27DB-BD31-4B8C-83A1-F6EECF244321}">
                <p14:modId xmlns:p14="http://schemas.microsoft.com/office/powerpoint/2010/main" val="3290859937"/>
              </p:ext>
            </p:extLst>
          </p:nvPr>
        </p:nvGraphicFramePr>
        <p:xfrm>
          <a:off x="4077285" y="1746602"/>
          <a:ext cx="3323102" cy="4632960"/>
        </p:xfrm>
        <a:graphic>
          <a:graphicData uri="http://schemas.openxmlformats.org/drawingml/2006/table">
            <a:tbl>
              <a:tblPr firstRow="1" bandRow="1">
                <a:tableStyleId>{21E4AEA4-8DFA-4A89-87EB-49C32662AFE0}</a:tableStyleId>
              </a:tblPr>
              <a:tblGrid>
                <a:gridCol w="3323102">
                  <a:extLst>
                    <a:ext uri="{9D8B030D-6E8A-4147-A177-3AD203B41FA5}">
                      <a16:colId xmlns:a16="http://schemas.microsoft.com/office/drawing/2014/main" val="1041840247"/>
                    </a:ext>
                  </a:extLst>
                </a:gridCol>
              </a:tblGrid>
              <a:tr h="442764">
                <a:tc>
                  <a:txBody>
                    <a:bodyPr/>
                    <a:lstStyle/>
                    <a:p>
                      <a:pPr algn="ctr"/>
                      <a:r>
                        <a:rPr lang="ar-JO" sz="3200" b="1" dirty="0"/>
                        <a:t>وقوف</a:t>
                      </a:r>
                      <a:endParaRPr lang="en-US" sz="3200" b="1" dirty="0"/>
                    </a:p>
                  </a:txBody>
                  <a:tcPr/>
                </a:tc>
                <a:extLst>
                  <a:ext uri="{0D108BD9-81ED-4DB2-BD59-A6C34878D82A}">
                    <a16:rowId xmlns:a16="http://schemas.microsoft.com/office/drawing/2014/main" val="2171222969"/>
                  </a:ext>
                </a:extLst>
              </a:tr>
              <a:tr h="442764">
                <a:tc>
                  <a:txBody>
                    <a:bodyPr/>
                    <a:lstStyle/>
                    <a:p>
                      <a:pPr algn="ctr"/>
                      <a:r>
                        <a:rPr lang="ar-JO" sz="3200" b="1" dirty="0"/>
                        <a:t>رحمة</a:t>
                      </a:r>
                      <a:endParaRPr lang="en-US" sz="3200" b="1" dirty="0"/>
                    </a:p>
                  </a:txBody>
                  <a:tcPr/>
                </a:tc>
                <a:extLst>
                  <a:ext uri="{0D108BD9-81ED-4DB2-BD59-A6C34878D82A}">
                    <a16:rowId xmlns:a16="http://schemas.microsoft.com/office/drawing/2014/main" val="3282706055"/>
                  </a:ext>
                </a:extLst>
              </a:tr>
              <a:tr h="442764">
                <a:tc>
                  <a:txBody>
                    <a:bodyPr/>
                    <a:lstStyle/>
                    <a:p>
                      <a:pPr algn="ctr"/>
                      <a:r>
                        <a:rPr lang="ar-JO" sz="3200" b="1" dirty="0"/>
                        <a:t>ضَرْبَ</a:t>
                      </a:r>
                      <a:endParaRPr lang="en-US" sz="3200" b="1" dirty="0"/>
                    </a:p>
                  </a:txBody>
                  <a:tcPr/>
                </a:tc>
                <a:extLst>
                  <a:ext uri="{0D108BD9-81ED-4DB2-BD59-A6C34878D82A}">
                    <a16:rowId xmlns:a16="http://schemas.microsoft.com/office/drawing/2014/main" val="3280659546"/>
                  </a:ext>
                </a:extLst>
              </a:tr>
              <a:tr h="442764">
                <a:tc>
                  <a:txBody>
                    <a:bodyPr/>
                    <a:lstStyle/>
                    <a:p>
                      <a:pPr algn="ctr"/>
                      <a:r>
                        <a:rPr lang="ar-JO" sz="3200" b="1" dirty="0"/>
                        <a:t>هفوة</a:t>
                      </a:r>
                      <a:endParaRPr lang="en-US" sz="3200" b="1" dirty="0"/>
                    </a:p>
                  </a:txBody>
                  <a:tcPr/>
                </a:tc>
                <a:extLst>
                  <a:ext uri="{0D108BD9-81ED-4DB2-BD59-A6C34878D82A}">
                    <a16:rowId xmlns:a16="http://schemas.microsoft.com/office/drawing/2014/main" val="2409509481"/>
                  </a:ext>
                </a:extLst>
              </a:tr>
              <a:tr h="442764">
                <a:tc>
                  <a:txBody>
                    <a:bodyPr/>
                    <a:lstStyle/>
                    <a:p>
                      <a:pPr algn="ctr"/>
                      <a:r>
                        <a:rPr lang="ar-JO" sz="3200" b="1" dirty="0"/>
                        <a:t>اشتعال</a:t>
                      </a:r>
                      <a:endParaRPr lang="en-US" sz="3200" b="1" dirty="0"/>
                    </a:p>
                  </a:txBody>
                  <a:tcPr/>
                </a:tc>
                <a:extLst>
                  <a:ext uri="{0D108BD9-81ED-4DB2-BD59-A6C34878D82A}">
                    <a16:rowId xmlns:a16="http://schemas.microsoft.com/office/drawing/2014/main" val="902720748"/>
                  </a:ext>
                </a:extLst>
              </a:tr>
              <a:tr h="442764">
                <a:tc>
                  <a:txBody>
                    <a:bodyPr/>
                    <a:lstStyle/>
                    <a:p>
                      <a:pPr algn="ctr"/>
                      <a:r>
                        <a:rPr lang="ar-JO" sz="3200" b="1" dirty="0"/>
                        <a:t>إخراج</a:t>
                      </a:r>
                      <a:endParaRPr lang="en-US" sz="3200" b="1" dirty="0"/>
                    </a:p>
                  </a:txBody>
                  <a:tcPr/>
                </a:tc>
                <a:extLst>
                  <a:ext uri="{0D108BD9-81ED-4DB2-BD59-A6C34878D82A}">
                    <a16:rowId xmlns:a16="http://schemas.microsoft.com/office/drawing/2014/main" val="4235696484"/>
                  </a:ext>
                </a:extLst>
              </a:tr>
              <a:tr h="442764">
                <a:tc>
                  <a:txBody>
                    <a:bodyPr/>
                    <a:lstStyle/>
                    <a:p>
                      <a:pPr algn="ctr"/>
                      <a:r>
                        <a:rPr lang="ar-JO" sz="3200" b="1" dirty="0"/>
                        <a:t>إصابة</a:t>
                      </a:r>
                      <a:endParaRPr lang="en-US" sz="3200" b="1" dirty="0"/>
                    </a:p>
                  </a:txBody>
                  <a:tcPr/>
                </a:tc>
                <a:extLst>
                  <a:ext uri="{0D108BD9-81ED-4DB2-BD59-A6C34878D82A}">
                    <a16:rowId xmlns:a16="http://schemas.microsoft.com/office/drawing/2014/main" val="179817314"/>
                  </a:ext>
                </a:extLst>
              </a:tr>
              <a:tr h="442764">
                <a:tc>
                  <a:txBody>
                    <a:bodyPr/>
                    <a:lstStyle/>
                    <a:p>
                      <a:pPr algn="ctr"/>
                      <a:r>
                        <a:rPr lang="ar-JO" sz="3200" b="1" dirty="0"/>
                        <a:t>مراقبة</a:t>
                      </a:r>
                      <a:endParaRPr lang="en-US" sz="3200" b="1" dirty="0"/>
                    </a:p>
                  </a:txBody>
                  <a:tcPr/>
                </a:tc>
                <a:extLst>
                  <a:ext uri="{0D108BD9-81ED-4DB2-BD59-A6C34878D82A}">
                    <a16:rowId xmlns:a16="http://schemas.microsoft.com/office/drawing/2014/main" val="3932877333"/>
                  </a:ext>
                </a:extLst>
              </a:tr>
            </a:tbl>
          </a:graphicData>
        </a:graphic>
      </p:graphicFrame>
    </p:spTree>
    <p:extLst>
      <p:ext uri="{BB962C8B-B14F-4D97-AF65-F5344CB8AC3E}">
        <p14:creationId xmlns:p14="http://schemas.microsoft.com/office/powerpoint/2010/main" val="1387109403"/>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arn(inVertical)">
                                      <p:cBhvr>
                                        <p:cTn id="15" dur="5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6" fill="hold" nodeType="clickEffect">
                                  <p:stCondLst>
                                    <p:cond delay="0"/>
                                  </p:stCondLst>
                                  <p:childTnLst>
                                    <p:set>
                                      <p:cBhvr>
                                        <p:cTn id="19" dur="1" fill="hold">
                                          <p:stCondLst>
                                            <p:cond delay="0"/>
                                          </p:stCondLst>
                                        </p:cTn>
                                        <p:tgtEl>
                                          <p:spTgt spid="14"/>
                                        </p:tgtEl>
                                        <p:attrNameLst>
                                          <p:attrName>style.visibility</p:attrName>
                                        </p:attrNameLst>
                                      </p:cBhvr>
                                      <p:to>
                                        <p:strVal val="visible"/>
                                      </p:to>
                                    </p:set>
                                    <p:animEffect transition="in" filter="barn(inHorizontal)">
                                      <p:cBhvr>
                                        <p:cTn id="20" dur="500"/>
                                        <p:tgtEl>
                                          <p:spTgt spid="14"/>
                                        </p:tgtEl>
                                      </p:cBhvr>
                                    </p:animEffect>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0-#ppt_w/2"/>
                                          </p:val>
                                        </p:tav>
                                        <p:tav tm="100000">
                                          <p:val>
                                            <p:strVal val="#ppt_x"/>
                                          </p:val>
                                        </p:tav>
                                      </p:tavLst>
                                    </p:anim>
                                    <p:anim calcmode="lin" valueType="num">
                                      <p:cBhvr additive="base">
                                        <p:cTn id="26"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0-#ppt_w/2"/>
                                          </p:val>
                                        </p:tav>
                                        <p:tav tm="100000">
                                          <p:val>
                                            <p:strVal val="#ppt_x"/>
                                          </p:val>
                                        </p:tav>
                                      </p:tavLst>
                                    </p:anim>
                                    <p:anim calcmode="lin" valueType="num">
                                      <p:cBhvr additive="base">
                                        <p:cTn id="32"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8">
                                            <p:txEl>
                                              <p:pRg st="0" end="0"/>
                                            </p:txEl>
                                          </p:spTgt>
                                        </p:tgtEl>
                                        <p:attrNameLst>
                                          <p:attrName>style.visibility</p:attrName>
                                        </p:attrNameLst>
                                      </p:cBhvr>
                                      <p:to>
                                        <p:strVal val="visible"/>
                                      </p:to>
                                    </p:set>
                                    <p:anim calcmode="lin" valueType="num">
                                      <p:cBhvr additive="base">
                                        <p:cTn id="37" dur="500" fill="hold"/>
                                        <p:tgtEl>
                                          <p:spTgt spid="8">
                                            <p:txEl>
                                              <p:pRg st="0" end="0"/>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additive="base">
                                        <p:cTn id="43" dur="500" fill="hold"/>
                                        <p:tgtEl>
                                          <p:spTgt spid="9"/>
                                        </p:tgtEl>
                                        <p:attrNameLst>
                                          <p:attrName>ppt_x</p:attrName>
                                        </p:attrNameLst>
                                      </p:cBhvr>
                                      <p:tavLst>
                                        <p:tav tm="0">
                                          <p:val>
                                            <p:strVal val="0-#ppt_w/2"/>
                                          </p:val>
                                        </p:tav>
                                        <p:tav tm="100000">
                                          <p:val>
                                            <p:strVal val="#ppt_x"/>
                                          </p:val>
                                        </p:tav>
                                      </p:tavLst>
                                    </p:anim>
                                    <p:anim calcmode="lin" valueType="num">
                                      <p:cBhvr additive="base">
                                        <p:cTn id="44"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nodeType="clickEffect">
                                  <p:stCondLst>
                                    <p:cond delay="0"/>
                                  </p:stCondLst>
                                  <p:childTnLst>
                                    <p:set>
                                      <p:cBhvr>
                                        <p:cTn id="48" dur="1" fill="hold">
                                          <p:stCondLst>
                                            <p:cond delay="0"/>
                                          </p:stCondLst>
                                        </p:cTn>
                                        <p:tgtEl>
                                          <p:spTgt spid="10">
                                            <p:txEl>
                                              <p:pRg st="0" end="0"/>
                                            </p:txEl>
                                          </p:spTgt>
                                        </p:tgtEl>
                                        <p:attrNameLst>
                                          <p:attrName>style.visibility</p:attrName>
                                        </p:attrNameLst>
                                      </p:cBhvr>
                                      <p:to>
                                        <p:strVal val="visible"/>
                                      </p:to>
                                    </p:set>
                                    <p:anim calcmode="lin" valueType="num">
                                      <p:cBhvr additive="base">
                                        <p:cTn id="49" dur="500" fill="hold"/>
                                        <p:tgtEl>
                                          <p:spTgt spid="10">
                                            <p:txEl>
                                              <p:pRg st="0" end="0"/>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10">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nodeType="clickEffect">
                                  <p:stCondLst>
                                    <p:cond delay="0"/>
                                  </p:stCondLst>
                                  <p:childTnLst>
                                    <p:set>
                                      <p:cBhvr>
                                        <p:cTn id="54" dur="1" fill="hold">
                                          <p:stCondLst>
                                            <p:cond delay="0"/>
                                          </p:stCondLst>
                                        </p:cTn>
                                        <p:tgtEl>
                                          <p:spTgt spid="11">
                                            <p:txEl>
                                              <p:pRg st="0" end="0"/>
                                            </p:txEl>
                                          </p:spTgt>
                                        </p:tgtEl>
                                        <p:attrNameLst>
                                          <p:attrName>style.visibility</p:attrName>
                                        </p:attrNameLst>
                                      </p:cBhvr>
                                      <p:to>
                                        <p:strVal val="visible"/>
                                      </p:to>
                                    </p:set>
                                    <p:anim calcmode="lin" valueType="num">
                                      <p:cBhvr additive="base">
                                        <p:cTn id="55" dur="500" fill="hold"/>
                                        <p:tgtEl>
                                          <p:spTgt spid="11">
                                            <p:txEl>
                                              <p:pRg st="0" end="0"/>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1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8" fill="hold" nodeType="clickEffect">
                                  <p:stCondLst>
                                    <p:cond delay="0"/>
                                  </p:stCondLst>
                                  <p:childTnLst>
                                    <p:set>
                                      <p:cBhvr>
                                        <p:cTn id="60" dur="1" fill="hold">
                                          <p:stCondLst>
                                            <p:cond delay="0"/>
                                          </p:stCondLst>
                                        </p:cTn>
                                        <p:tgtEl>
                                          <p:spTgt spid="12">
                                            <p:txEl>
                                              <p:pRg st="0" end="0"/>
                                            </p:txEl>
                                          </p:spTgt>
                                        </p:tgtEl>
                                        <p:attrNameLst>
                                          <p:attrName>style.visibility</p:attrName>
                                        </p:attrNameLst>
                                      </p:cBhvr>
                                      <p:to>
                                        <p:strVal val="visible"/>
                                      </p:to>
                                    </p:set>
                                    <p:anim calcmode="lin" valueType="num">
                                      <p:cBhvr additive="base">
                                        <p:cTn id="61" dur="500" fill="hold"/>
                                        <p:tgtEl>
                                          <p:spTgt spid="12">
                                            <p:txEl>
                                              <p:pRg st="0" end="0"/>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1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13"/>
                                        </p:tgtEl>
                                        <p:attrNameLst>
                                          <p:attrName>style.visibility</p:attrName>
                                        </p:attrNameLst>
                                      </p:cBhvr>
                                      <p:to>
                                        <p:strVal val="visible"/>
                                      </p:to>
                                    </p:set>
                                    <p:anim calcmode="lin" valueType="num">
                                      <p:cBhvr additive="base">
                                        <p:cTn id="67" dur="500" fill="hold"/>
                                        <p:tgtEl>
                                          <p:spTgt spid="13"/>
                                        </p:tgtEl>
                                        <p:attrNameLst>
                                          <p:attrName>ppt_x</p:attrName>
                                        </p:attrNameLst>
                                      </p:cBhvr>
                                      <p:tavLst>
                                        <p:tav tm="0">
                                          <p:val>
                                            <p:strVal val="0-#ppt_w/2"/>
                                          </p:val>
                                        </p:tav>
                                        <p:tav tm="100000">
                                          <p:val>
                                            <p:strVal val="#ppt_x"/>
                                          </p:val>
                                        </p:tav>
                                      </p:tavLst>
                                    </p:anim>
                                    <p:anim calcmode="lin" valueType="num">
                                      <p:cBhvr additive="base">
                                        <p:cTn id="68" dur="500" fill="hold"/>
                                        <p:tgtEl>
                                          <p:spTgt spid="1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p:bldP spid="7" grpId="0"/>
      <p:bldP spid="9" grpId="0"/>
      <p:bldP spid="13"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9000">
              <a:srgbClr val="008000"/>
            </a:gs>
            <a:gs pos="51000">
              <a:srgbClr val="66FF66"/>
            </a:gs>
            <a:gs pos="100000">
              <a:srgbClr val="66FFCC"/>
            </a:gs>
          </a:gsLst>
          <a:lin ang="162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603718" y="3801468"/>
            <a:ext cx="6830956" cy="2268559"/>
          </a:xfrm>
        </p:spPr>
        <p:txBody>
          <a:bodyPr>
            <a:normAutofit fontScale="90000"/>
          </a:bodyPr>
          <a:lstStyle/>
          <a:p>
            <a:r>
              <a:rPr lang="ar-JO" dirty="0"/>
              <a:t>جلستُ جِلسة المتواضع.</a:t>
            </a:r>
            <a:br>
              <a:rPr lang="ar-JO" dirty="0"/>
            </a:br>
            <a:r>
              <a:rPr lang="ar-JO" dirty="0"/>
              <a:t>هزّ المزارع الشجرة هِزّة قوية.</a:t>
            </a:r>
            <a:br>
              <a:rPr lang="ar-JO" dirty="0"/>
            </a:br>
            <a:r>
              <a:rPr lang="ar-JO" dirty="0"/>
              <a:t>وقفتُ وِقفة الواثق.</a:t>
            </a:r>
            <a:endParaRPr lang="en-US" dirty="0"/>
          </a:p>
        </p:txBody>
      </p:sp>
      <p:sp>
        <p:nvSpPr>
          <p:cNvPr id="3" name="Subtitle 2"/>
          <p:cNvSpPr>
            <a:spLocks noGrp="1"/>
          </p:cNvSpPr>
          <p:nvPr>
            <p:ph type="subTitle" idx="1"/>
          </p:nvPr>
        </p:nvSpPr>
        <p:spPr>
          <a:xfrm>
            <a:off x="9442764" y="1077348"/>
            <a:ext cx="2513428" cy="5008099"/>
          </a:xfrm>
        </p:spPr>
        <p:txBody>
          <a:bodyPr>
            <a:noAutofit/>
          </a:bodyPr>
          <a:lstStyle/>
          <a:p>
            <a:pPr algn="ctr" rtl="1"/>
            <a:r>
              <a:rPr lang="ar-JO" sz="4800" b="1" dirty="0">
                <a:solidFill>
                  <a:schemeClr val="bg1"/>
                </a:solidFill>
                <a:effectLst>
                  <a:outerShdw blurRad="38100" dist="38100" dir="2700000" algn="tl">
                    <a:srgbClr val="000000">
                      <a:alpha val="43137"/>
                    </a:srgbClr>
                  </a:outerShdw>
                </a:effectLst>
              </a:rPr>
              <a:t>اسم الهيئة: اسم مشتق</a:t>
            </a:r>
          </a:p>
          <a:p>
            <a:pPr algn="ctr" rtl="1"/>
            <a:r>
              <a:rPr lang="ar-JO" sz="4800" b="1" dirty="0">
                <a:solidFill>
                  <a:schemeClr val="bg1"/>
                </a:solidFill>
                <a:effectLst>
                  <a:outerShdw blurRad="38100" dist="38100" dir="2700000" algn="tl">
                    <a:srgbClr val="000000">
                      <a:alpha val="43137"/>
                    </a:srgbClr>
                  </a:outerShdw>
                </a:effectLst>
              </a:rPr>
              <a:t>(مصدر) يدل على هيئة حدوث الفعل </a:t>
            </a:r>
            <a:endParaRPr lang="en-US" sz="4800" b="1" dirty="0">
              <a:solidFill>
                <a:schemeClr val="bg1"/>
              </a:solidFill>
              <a:effectLst>
                <a:outerShdw blurRad="38100" dist="38100" dir="2700000" algn="tl">
                  <a:srgbClr val="000000">
                    <a:alpha val="43137"/>
                  </a:srgbClr>
                </a:outerShdw>
              </a:effectLst>
            </a:endParaRPr>
          </a:p>
        </p:txBody>
      </p:sp>
      <p:sp>
        <p:nvSpPr>
          <p:cNvPr id="4" name="Title 1"/>
          <p:cNvSpPr txBox="1">
            <a:spLocks/>
          </p:cNvSpPr>
          <p:nvPr/>
        </p:nvSpPr>
        <p:spPr>
          <a:xfrm>
            <a:off x="2611808" y="750792"/>
            <a:ext cx="5518066" cy="2268559"/>
          </a:xfrm>
          <a:prstGeom prst="rect">
            <a:avLst/>
          </a:prstGeom>
        </p:spPr>
        <p:txBody>
          <a:bodyPr vert="horz" lIns="91440" tIns="45720" rIns="91440" bIns="45720" rtlCol="0" anchor="t">
            <a:normAutofit/>
          </a:bodyPr>
          <a:lstStyle>
            <a:lvl1pPr algn="r" defTabSz="914400" rtl="0" eaLnBrk="1" latinLnBrk="0" hangingPunct="1">
              <a:lnSpc>
                <a:spcPct val="90000"/>
              </a:lnSpc>
              <a:spcBef>
                <a:spcPct val="0"/>
              </a:spcBef>
              <a:buNone/>
              <a:defRPr sz="6000" b="0" i="0" kern="1200" cap="none">
                <a:solidFill>
                  <a:schemeClr val="tx1"/>
                </a:solidFill>
                <a:effectLst/>
                <a:latin typeface="+mj-lt"/>
                <a:ea typeface="+mj-ea"/>
                <a:cs typeface="+mj-cs"/>
              </a:defRPr>
            </a:lvl1pPr>
          </a:lstStyle>
          <a:p>
            <a:endParaRPr lang="en-US"/>
          </a:p>
        </p:txBody>
      </p:sp>
      <p:sp>
        <p:nvSpPr>
          <p:cNvPr id="5" name="Title 1"/>
          <p:cNvSpPr txBox="1">
            <a:spLocks/>
          </p:cNvSpPr>
          <p:nvPr/>
        </p:nvSpPr>
        <p:spPr>
          <a:xfrm>
            <a:off x="2611808" y="383349"/>
            <a:ext cx="5518066" cy="2268559"/>
          </a:xfrm>
          <a:prstGeom prst="rect">
            <a:avLst/>
          </a:prstGeom>
        </p:spPr>
        <p:txBody>
          <a:bodyPr vert="horz" lIns="91440" tIns="45720" rIns="91440" bIns="45720" rtlCol="0" anchor="t">
            <a:normAutofit/>
          </a:bodyPr>
          <a:lstStyle>
            <a:lvl1pPr algn="r" defTabSz="914400" rtl="0" eaLnBrk="1" latinLnBrk="0" hangingPunct="1">
              <a:lnSpc>
                <a:spcPct val="90000"/>
              </a:lnSpc>
              <a:spcBef>
                <a:spcPct val="0"/>
              </a:spcBef>
              <a:buNone/>
              <a:defRPr sz="6000" b="0" i="0" kern="1200" cap="none">
                <a:solidFill>
                  <a:schemeClr val="tx1"/>
                </a:solidFill>
                <a:effectLst/>
                <a:latin typeface="+mj-lt"/>
                <a:ea typeface="+mj-ea"/>
                <a:cs typeface="+mj-cs"/>
              </a:defRPr>
            </a:lvl1pPr>
          </a:lstStyle>
          <a:p>
            <a:endParaRPr lang="en-US" dirty="0"/>
          </a:p>
        </p:txBody>
      </p:sp>
      <p:sp>
        <p:nvSpPr>
          <p:cNvPr id="6" name="Title 1"/>
          <p:cNvSpPr txBox="1">
            <a:spLocks/>
          </p:cNvSpPr>
          <p:nvPr/>
        </p:nvSpPr>
        <p:spPr>
          <a:xfrm>
            <a:off x="2764208" y="3581398"/>
            <a:ext cx="5518066" cy="2268559"/>
          </a:xfrm>
          <a:prstGeom prst="rect">
            <a:avLst/>
          </a:prstGeom>
        </p:spPr>
        <p:txBody>
          <a:bodyPr vert="horz" lIns="91440" tIns="45720" rIns="91440" bIns="45720" rtlCol="0" anchor="t">
            <a:normAutofit/>
          </a:bodyPr>
          <a:lstStyle>
            <a:lvl1pPr algn="r" defTabSz="914400" rtl="0" eaLnBrk="1" latinLnBrk="0" hangingPunct="1">
              <a:lnSpc>
                <a:spcPct val="90000"/>
              </a:lnSpc>
              <a:spcBef>
                <a:spcPct val="0"/>
              </a:spcBef>
              <a:buNone/>
              <a:defRPr sz="6000" b="0" i="0" kern="1200" cap="none">
                <a:solidFill>
                  <a:schemeClr val="tx1"/>
                </a:solidFill>
                <a:effectLst/>
                <a:latin typeface="+mj-lt"/>
                <a:ea typeface="+mj-ea"/>
                <a:cs typeface="+mj-cs"/>
              </a:defRPr>
            </a:lvl1pPr>
          </a:lstStyle>
          <a:p>
            <a:endParaRPr lang="en-US" dirty="0"/>
          </a:p>
        </p:txBody>
      </p:sp>
      <p:sp>
        <p:nvSpPr>
          <p:cNvPr id="7" name="Title 1"/>
          <p:cNvSpPr txBox="1">
            <a:spLocks/>
          </p:cNvSpPr>
          <p:nvPr/>
        </p:nvSpPr>
        <p:spPr>
          <a:xfrm>
            <a:off x="2916608" y="816772"/>
            <a:ext cx="5518066" cy="2268559"/>
          </a:xfrm>
          <a:prstGeom prst="rect">
            <a:avLst/>
          </a:prstGeom>
        </p:spPr>
        <p:txBody>
          <a:bodyPr vert="horz" lIns="91440" tIns="45720" rIns="91440" bIns="45720" rtlCol="0" anchor="t">
            <a:normAutofit/>
          </a:bodyPr>
          <a:lstStyle>
            <a:lvl1pPr algn="r" defTabSz="914400" rtl="0" eaLnBrk="1" latinLnBrk="0" hangingPunct="1">
              <a:lnSpc>
                <a:spcPct val="90000"/>
              </a:lnSpc>
              <a:spcBef>
                <a:spcPct val="0"/>
              </a:spcBef>
              <a:buNone/>
              <a:defRPr sz="6000" b="0" i="0" kern="1200" cap="none">
                <a:solidFill>
                  <a:schemeClr val="tx1"/>
                </a:solidFill>
                <a:effectLst/>
                <a:latin typeface="+mj-lt"/>
                <a:ea typeface="+mj-ea"/>
                <a:cs typeface="+mj-cs"/>
              </a:defRPr>
            </a:lvl1pPr>
          </a:lstStyle>
          <a:p>
            <a:endParaRPr lang="en-US" dirty="0"/>
          </a:p>
        </p:txBody>
      </p:sp>
      <p:sp>
        <p:nvSpPr>
          <p:cNvPr id="8" name="Title 1"/>
          <p:cNvSpPr txBox="1">
            <a:spLocks/>
          </p:cNvSpPr>
          <p:nvPr/>
        </p:nvSpPr>
        <p:spPr>
          <a:xfrm>
            <a:off x="1209822" y="535596"/>
            <a:ext cx="7568417" cy="2268559"/>
          </a:xfrm>
          <a:prstGeom prst="rect">
            <a:avLst/>
          </a:prstGeom>
        </p:spPr>
        <p:txBody>
          <a:bodyPr vert="horz" lIns="91440" tIns="45720" rIns="91440" bIns="45720" rtlCol="0" anchor="t">
            <a:normAutofit lnSpcReduction="10000"/>
          </a:bodyPr>
          <a:lstStyle>
            <a:lvl1pPr algn="r" defTabSz="914400" rtl="0" eaLnBrk="1" latinLnBrk="0" hangingPunct="1">
              <a:lnSpc>
                <a:spcPct val="90000"/>
              </a:lnSpc>
              <a:spcBef>
                <a:spcPct val="0"/>
              </a:spcBef>
              <a:buNone/>
              <a:defRPr sz="6000" b="0" i="0" kern="1200" cap="none">
                <a:solidFill>
                  <a:schemeClr val="tx1"/>
                </a:solidFill>
                <a:effectLst/>
                <a:latin typeface="+mj-lt"/>
                <a:ea typeface="+mj-ea"/>
                <a:cs typeface="+mj-cs"/>
              </a:defRPr>
            </a:lvl1pPr>
          </a:lstStyle>
          <a:p>
            <a:r>
              <a:rPr lang="ar-JO" sz="5400" dirty="0"/>
              <a:t>يُصاغ اسم الهيئة من الفعل الثلاثي على وزن </a:t>
            </a:r>
            <a:r>
              <a:rPr lang="ar-JO" sz="5400" dirty="0">
                <a:solidFill>
                  <a:srgbClr val="00FF00"/>
                </a:solidFill>
              </a:rPr>
              <a:t>فِعلة</a:t>
            </a:r>
            <a:r>
              <a:rPr lang="ar-JO" sz="5400" dirty="0"/>
              <a:t> .</a:t>
            </a:r>
          </a:p>
          <a:p>
            <a:r>
              <a:rPr lang="ar-JO" sz="5400" dirty="0"/>
              <a:t>(وَقَفَ - </a:t>
            </a:r>
            <a:r>
              <a:rPr lang="ar-JO" sz="5400" dirty="0">
                <a:solidFill>
                  <a:srgbClr val="00FF00"/>
                </a:solidFill>
              </a:rPr>
              <a:t>وِقفة</a:t>
            </a:r>
            <a:r>
              <a:rPr lang="ar-JO" sz="5400" dirty="0"/>
              <a:t>) ،(جَلَسَ – </a:t>
            </a:r>
            <a:r>
              <a:rPr lang="ar-JO" sz="5400" dirty="0">
                <a:solidFill>
                  <a:srgbClr val="00FF00"/>
                </a:solidFill>
              </a:rPr>
              <a:t>جِلسة</a:t>
            </a:r>
            <a:r>
              <a:rPr lang="ar-JO" sz="5400" dirty="0"/>
              <a:t>)</a:t>
            </a:r>
            <a:endParaRPr lang="en-US" sz="5400" dirty="0"/>
          </a:p>
        </p:txBody>
      </p:sp>
    </p:spTree>
    <p:extLst>
      <p:ext uri="{BB962C8B-B14F-4D97-AF65-F5344CB8AC3E}">
        <p14:creationId xmlns:p14="http://schemas.microsoft.com/office/powerpoint/2010/main" val="286921895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arn(inVertical)">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fade">
                                      <p:cBhvr>
                                        <p:cTn id="22" dur="1000"/>
                                        <p:tgtEl>
                                          <p:spTgt spid="2"/>
                                        </p:tgtEl>
                                      </p:cBhvr>
                                    </p:animEffect>
                                    <p:anim calcmode="lin" valueType="num">
                                      <p:cBhvr>
                                        <p:cTn id="23" dur="1000" fill="hold"/>
                                        <p:tgtEl>
                                          <p:spTgt spid="2"/>
                                        </p:tgtEl>
                                        <p:attrNameLst>
                                          <p:attrName>ppt_x</p:attrName>
                                        </p:attrNameLst>
                                      </p:cBhvr>
                                      <p:tavLst>
                                        <p:tav tm="0">
                                          <p:val>
                                            <p:strVal val="#ppt_x"/>
                                          </p:val>
                                        </p:tav>
                                        <p:tav tm="100000">
                                          <p:val>
                                            <p:strVal val="#ppt_x"/>
                                          </p:val>
                                        </p:tav>
                                      </p:tavLst>
                                    </p:anim>
                                    <p:anim calcmode="lin" valueType="num">
                                      <p:cBhvr>
                                        <p:cTn id="2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9000">
              <a:srgbClr val="008000"/>
            </a:gs>
            <a:gs pos="51000">
              <a:srgbClr val="66FF66"/>
            </a:gs>
            <a:gs pos="100000">
              <a:srgbClr val="66FFCC"/>
            </a:gs>
          </a:gsLst>
          <a:lin ang="162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266092" y="805817"/>
            <a:ext cx="9294765" cy="1937383"/>
          </a:xfrm>
        </p:spPr>
        <p:txBody>
          <a:bodyPr>
            <a:noAutofit/>
          </a:bodyPr>
          <a:lstStyle/>
          <a:p>
            <a:r>
              <a:rPr lang="ar-JO" sz="3600" b="1" dirty="0"/>
              <a:t>تقل  صياغة اسم الهيئة من الفعل غير الثلاثي، وإذا صيغت فإنه يوصف بكلمة تصف اسم الهيئة (أضاء – </a:t>
            </a:r>
            <a:r>
              <a:rPr lang="ar-JO" sz="3600" b="1" dirty="0">
                <a:solidFill>
                  <a:srgbClr val="00FF00"/>
                </a:solidFill>
              </a:rPr>
              <a:t>إضاءة</a:t>
            </a:r>
            <a:r>
              <a:rPr lang="ar-JO" sz="3600" b="1" dirty="0"/>
              <a:t> </a:t>
            </a:r>
            <a:r>
              <a:rPr lang="ar-JO" sz="3600" b="1" dirty="0">
                <a:solidFill>
                  <a:srgbClr val="00FF00"/>
                </a:solidFill>
              </a:rPr>
              <a:t>البرق </a:t>
            </a:r>
            <a:r>
              <a:rPr lang="ar-JO" sz="3600" b="1" dirty="0"/>
              <a:t>) </a:t>
            </a:r>
            <a:br>
              <a:rPr lang="ar-JO" sz="3600" b="1" dirty="0"/>
            </a:br>
            <a:r>
              <a:rPr lang="ar-JO" sz="3600" b="1" dirty="0"/>
              <a:t>وإذا كان المصدر منتهي بتاء نُلحق اسم الهيئة بوصف </a:t>
            </a:r>
            <a:br>
              <a:rPr lang="ar-JO" sz="3600" b="1" dirty="0"/>
            </a:br>
            <a:r>
              <a:rPr lang="ar-JO" sz="3600" b="1" dirty="0"/>
              <a:t>(خَبِرَ – خِبرة واسعة)  </a:t>
            </a:r>
            <a:r>
              <a:rPr lang="ar-JO" sz="3600" b="1" dirty="0">
                <a:solidFill>
                  <a:srgbClr val="00FF00"/>
                </a:solidFill>
              </a:rPr>
              <a:t>المصدر</a:t>
            </a:r>
            <a:r>
              <a:rPr lang="ar-JO" sz="3600" b="1" dirty="0"/>
              <a:t> </a:t>
            </a:r>
            <a:r>
              <a:rPr lang="ar-JO" sz="3600" b="1" dirty="0">
                <a:solidFill>
                  <a:srgbClr val="00FF00"/>
                </a:solidFill>
              </a:rPr>
              <a:t>خِبرة</a:t>
            </a:r>
            <a:br>
              <a:rPr lang="ar-JO" sz="3600" b="1" dirty="0"/>
            </a:br>
            <a:endParaRPr lang="en-US" sz="3600" b="1" dirty="0"/>
          </a:p>
        </p:txBody>
      </p:sp>
      <p:sp>
        <p:nvSpPr>
          <p:cNvPr id="4" name="Content Placeholder 3"/>
          <p:cNvSpPr>
            <a:spLocks noGrp="1"/>
          </p:cNvSpPr>
          <p:nvPr>
            <p:ph sz="half" idx="2"/>
          </p:nvPr>
        </p:nvSpPr>
        <p:spPr>
          <a:xfrm>
            <a:off x="3601329" y="3239952"/>
            <a:ext cx="5032254" cy="3118645"/>
          </a:xfrm>
        </p:spPr>
        <p:txBody>
          <a:bodyPr>
            <a:noAutofit/>
          </a:bodyPr>
          <a:lstStyle/>
          <a:p>
            <a:pPr algn="r" rtl="1"/>
            <a:r>
              <a:rPr lang="ar-JO" sz="3600" b="1" dirty="0"/>
              <a:t>وثب الجندي وِثبة الأسد</a:t>
            </a:r>
          </a:p>
          <a:p>
            <a:pPr algn="r" rtl="1"/>
            <a:r>
              <a:rPr lang="ar-JO" sz="3600" b="1" dirty="0"/>
              <a:t>استقبلته استقبال الأصدقاء</a:t>
            </a:r>
          </a:p>
          <a:p>
            <a:pPr algn="r" rtl="1"/>
            <a:r>
              <a:rPr lang="ar-JO" sz="3600" b="1" dirty="0"/>
              <a:t>انطلق انطلاق الصاروخ</a:t>
            </a:r>
          </a:p>
          <a:p>
            <a:pPr algn="r" rtl="1"/>
            <a:endParaRPr lang="en-US" sz="3600" b="1" dirty="0"/>
          </a:p>
        </p:txBody>
      </p:sp>
    </p:spTree>
    <p:extLst>
      <p:ext uri="{BB962C8B-B14F-4D97-AF65-F5344CB8AC3E}">
        <p14:creationId xmlns:p14="http://schemas.microsoft.com/office/powerpoint/2010/main" val="364038113"/>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Effect transition="in" filter="fade">
                                      <p:cBhvr>
                                        <p:cTn id="13" dur="1000"/>
                                        <p:tgtEl>
                                          <p:spTgt spid="4">
                                            <p:txEl>
                                              <p:pRg st="0" end="0"/>
                                            </p:txEl>
                                          </p:spTgt>
                                        </p:tgtEl>
                                      </p:cBhvr>
                                    </p:animEffect>
                                    <p:anim calcmode="lin" valueType="num">
                                      <p:cBhvr>
                                        <p:cTn id="14"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4">
                                            <p:txEl>
                                              <p:pRg st="1" end="1"/>
                                            </p:txEl>
                                          </p:spTgt>
                                        </p:tgtEl>
                                        <p:attrNameLst>
                                          <p:attrName>style.visibility</p:attrName>
                                        </p:attrNameLst>
                                      </p:cBhvr>
                                      <p:to>
                                        <p:strVal val="visible"/>
                                      </p:to>
                                    </p:set>
                                    <p:animEffect transition="in" filter="fade">
                                      <p:cBhvr>
                                        <p:cTn id="20" dur="1000"/>
                                        <p:tgtEl>
                                          <p:spTgt spid="4">
                                            <p:txEl>
                                              <p:pRg st="1" end="1"/>
                                            </p:txEl>
                                          </p:spTgt>
                                        </p:tgtEl>
                                      </p:cBhvr>
                                    </p:animEffect>
                                    <p:anim calcmode="lin" valueType="num">
                                      <p:cBhvr>
                                        <p:cTn id="21"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22"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4">
                                            <p:txEl>
                                              <p:pRg st="2" end="2"/>
                                            </p:txEl>
                                          </p:spTgt>
                                        </p:tgtEl>
                                        <p:attrNameLst>
                                          <p:attrName>style.visibility</p:attrName>
                                        </p:attrNameLst>
                                      </p:cBhvr>
                                      <p:to>
                                        <p:strVal val="visible"/>
                                      </p:to>
                                    </p:set>
                                    <p:animEffect transition="in" filter="fade">
                                      <p:cBhvr>
                                        <p:cTn id="27" dur="1000"/>
                                        <p:tgtEl>
                                          <p:spTgt spid="4">
                                            <p:txEl>
                                              <p:pRg st="2" end="2"/>
                                            </p:txEl>
                                          </p:spTgt>
                                        </p:tgtEl>
                                      </p:cBhvr>
                                    </p:animEffect>
                                    <p:anim calcmode="lin" valueType="num">
                                      <p:cBhvr>
                                        <p:cTn id="28"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bg>
      <p:bgPr>
        <a:gradFill>
          <a:gsLst>
            <a:gs pos="9000">
              <a:srgbClr val="008000"/>
            </a:gs>
            <a:gs pos="51000">
              <a:srgbClr val="66FF66"/>
            </a:gs>
            <a:gs pos="100000">
              <a:srgbClr val="66FFCC"/>
            </a:gs>
          </a:gsLst>
          <a:lin ang="16200000" scaled="1"/>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33379" y="510324"/>
            <a:ext cx="9115864" cy="1160213"/>
          </a:xfrm>
        </p:spPr>
        <p:txBody>
          <a:bodyPr>
            <a:noAutofit/>
          </a:bodyPr>
          <a:lstStyle/>
          <a:p>
            <a:r>
              <a:rPr lang="ar-JO" sz="6600" b="1" dirty="0">
                <a:solidFill>
                  <a:schemeClr val="bg1"/>
                </a:solidFill>
              </a:rPr>
              <a:t>صغ اسم الهيئة من الأفعال الآتية</a:t>
            </a:r>
            <a:endParaRPr lang="en-US" sz="6600" b="1" dirty="0">
              <a:solidFill>
                <a:schemeClr val="bg1"/>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2326844746"/>
              </p:ext>
            </p:extLst>
          </p:nvPr>
        </p:nvGraphicFramePr>
        <p:xfrm>
          <a:off x="7005710" y="2183487"/>
          <a:ext cx="3365305" cy="3840480"/>
        </p:xfrm>
        <a:graphic>
          <a:graphicData uri="http://schemas.openxmlformats.org/drawingml/2006/table">
            <a:tbl>
              <a:tblPr firstRow="1" bandRow="1">
                <a:tableStyleId>{793D81CF-94F2-401A-BA57-92F5A7B2D0C5}</a:tableStyleId>
              </a:tblPr>
              <a:tblGrid>
                <a:gridCol w="3365305">
                  <a:extLst>
                    <a:ext uri="{9D8B030D-6E8A-4147-A177-3AD203B41FA5}">
                      <a16:colId xmlns:a16="http://schemas.microsoft.com/office/drawing/2014/main" val="1648185040"/>
                    </a:ext>
                  </a:extLst>
                </a:gridCol>
              </a:tblGrid>
              <a:tr h="544601">
                <a:tc>
                  <a:txBody>
                    <a:bodyPr/>
                    <a:lstStyle/>
                    <a:p>
                      <a:pPr algn="ctr"/>
                      <a:r>
                        <a:rPr lang="ar-JO" sz="3600" b="1" dirty="0"/>
                        <a:t>مشى</a:t>
                      </a:r>
                      <a:endParaRPr lang="en-US" sz="3600" b="1" dirty="0"/>
                    </a:p>
                  </a:txBody>
                  <a:tcPr/>
                </a:tc>
                <a:extLst>
                  <a:ext uri="{0D108BD9-81ED-4DB2-BD59-A6C34878D82A}">
                    <a16:rowId xmlns:a16="http://schemas.microsoft.com/office/drawing/2014/main" val="2110268429"/>
                  </a:ext>
                </a:extLst>
              </a:tr>
              <a:tr h="370840">
                <a:tc>
                  <a:txBody>
                    <a:bodyPr/>
                    <a:lstStyle/>
                    <a:p>
                      <a:pPr algn="ctr"/>
                      <a:r>
                        <a:rPr lang="ar-JO" sz="3600" b="1" dirty="0"/>
                        <a:t>عاش</a:t>
                      </a:r>
                      <a:endParaRPr lang="en-US" sz="3600" b="1" dirty="0"/>
                    </a:p>
                  </a:txBody>
                  <a:tcPr/>
                </a:tc>
                <a:extLst>
                  <a:ext uri="{0D108BD9-81ED-4DB2-BD59-A6C34878D82A}">
                    <a16:rowId xmlns:a16="http://schemas.microsoft.com/office/drawing/2014/main" val="3806923108"/>
                  </a:ext>
                </a:extLst>
              </a:tr>
              <a:tr h="370840">
                <a:tc>
                  <a:txBody>
                    <a:bodyPr/>
                    <a:lstStyle/>
                    <a:p>
                      <a:pPr algn="ctr"/>
                      <a:r>
                        <a:rPr lang="ar-JO" sz="3600" b="1" dirty="0"/>
                        <a:t>أكل</a:t>
                      </a:r>
                      <a:endParaRPr lang="en-US" sz="3600" b="1" dirty="0"/>
                    </a:p>
                  </a:txBody>
                  <a:tcPr/>
                </a:tc>
                <a:extLst>
                  <a:ext uri="{0D108BD9-81ED-4DB2-BD59-A6C34878D82A}">
                    <a16:rowId xmlns:a16="http://schemas.microsoft.com/office/drawing/2014/main" val="2261374964"/>
                  </a:ext>
                </a:extLst>
              </a:tr>
              <a:tr h="370840">
                <a:tc>
                  <a:txBody>
                    <a:bodyPr/>
                    <a:lstStyle/>
                    <a:p>
                      <a:pPr algn="ctr"/>
                      <a:r>
                        <a:rPr lang="ar-JO" sz="3600" b="1" dirty="0"/>
                        <a:t>استمات</a:t>
                      </a:r>
                      <a:endParaRPr lang="en-US" sz="3600" b="1" dirty="0"/>
                    </a:p>
                  </a:txBody>
                  <a:tcPr/>
                </a:tc>
                <a:extLst>
                  <a:ext uri="{0D108BD9-81ED-4DB2-BD59-A6C34878D82A}">
                    <a16:rowId xmlns:a16="http://schemas.microsoft.com/office/drawing/2014/main" val="1298065752"/>
                  </a:ext>
                </a:extLst>
              </a:tr>
              <a:tr h="370840">
                <a:tc>
                  <a:txBody>
                    <a:bodyPr/>
                    <a:lstStyle/>
                    <a:p>
                      <a:pPr algn="ctr"/>
                      <a:r>
                        <a:rPr lang="ar-JO" sz="3600" b="1" dirty="0"/>
                        <a:t>شرب</a:t>
                      </a:r>
                      <a:endParaRPr lang="en-US" sz="3600" b="1" dirty="0"/>
                    </a:p>
                  </a:txBody>
                  <a:tcPr/>
                </a:tc>
                <a:extLst>
                  <a:ext uri="{0D108BD9-81ED-4DB2-BD59-A6C34878D82A}">
                    <a16:rowId xmlns:a16="http://schemas.microsoft.com/office/drawing/2014/main" val="1340274145"/>
                  </a:ext>
                </a:extLst>
              </a:tr>
              <a:tr h="370840">
                <a:tc>
                  <a:txBody>
                    <a:bodyPr/>
                    <a:lstStyle/>
                    <a:p>
                      <a:pPr algn="ctr"/>
                      <a:r>
                        <a:rPr lang="ar-JO" sz="3600" b="1" dirty="0"/>
                        <a:t>أكرم</a:t>
                      </a:r>
                      <a:endParaRPr lang="en-US" sz="3600" b="1" dirty="0"/>
                    </a:p>
                  </a:txBody>
                  <a:tcPr/>
                </a:tc>
                <a:extLst>
                  <a:ext uri="{0D108BD9-81ED-4DB2-BD59-A6C34878D82A}">
                    <a16:rowId xmlns:a16="http://schemas.microsoft.com/office/drawing/2014/main" val="50928081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848708339"/>
              </p:ext>
            </p:extLst>
          </p:nvPr>
        </p:nvGraphicFramePr>
        <p:xfrm>
          <a:off x="2065605" y="2183487"/>
          <a:ext cx="3365305" cy="3840480"/>
        </p:xfrm>
        <a:graphic>
          <a:graphicData uri="http://schemas.openxmlformats.org/drawingml/2006/table">
            <a:tbl>
              <a:tblPr firstRow="1" bandRow="1">
                <a:tableStyleId>{793D81CF-94F2-401A-BA57-92F5A7B2D0C5}</a:tableStyleId>
              </a:tblPr>
              <a:tblGrid>
                <a:gridCol w="3365305">
                  <a:extLst>
                    <a:ext uri="{9D8B030D-6E8A-4147-A177-3AD203B41FA5}">
                      <a16:colId xmlns:a16="http://schemas.microsoft.com/office/drawing/2014/main" val="1648185040"/>
                    </a:ext>
                  </a:extLst>
                </a:gridCol>
              </a:tblGrid>
              <a:tr h="0">
                <a:tc>
                  <a:txBody>
                    <a:bodyPr/>
                    <a:lstStyle/>
                    <a:p>
                      <a:pPr algn="ctr"/>
                      <a:r>
                        <a:rPr lang="ar-JO" sz="3600" b="1" dirty="0"/>
                        <a:t>مِشية الواثق</a:t>
                      </a:r>
                      <a:endParaRPr lang="en-US" sz="3600" b="1" dirty="0"/>
                    </a:p>
                  </a:txBody>
                  <a:tcPr/>
                </a:tc>
                <a:extLst>
                  <a:ext uri="{0D108BD9-81ED-4DB2-BD59-A6C34878D82A}">
                    <a16:rowId xmlns:a16="http://schemas.microsoft.com/office/drawing/2014/main" val="2110268429"/>
                  </a:ext>
                </a:extLst>
              </a:tr>
              <a:tr h="370840">
                <a:tc>
                  <a:txBody>
                    <a:bodyPr/>
                    <a:lstStyle/>
                    <a:p>
                      <a:pPr algn="ctr"/>
                      <a:r>
                        <a:rPr lang="ar-JO" sz="3600" b="1" dirty="0"/>
                        <a:t>عِيشة راضية</a:t>
                      </a:r>
                      <a:endParaRPr lang="en-US" sz="3600" b="1" dirty="0"/>
                    </a:p>
                  </a:txBody>
                  <a:tcPr/>
                </a:tc>
                <a:extLst>
                  <a:ext uri="{0D108BD9-81ED-4DB2-BD59-A6C34878D82A}">
                    <a16:rowId xmlns:a16="http://schemas.microsoft.com/office/drawing/2014/main" val="3806923108"/>
                  </a:ext>
                </a:extLst>
              </a:tr>
              <a:tr h="370840">
                <a:tc>
                  <a:txBody>
                    <a:bodyPr/>
                    <a:lstStyle/>
                    <a:p>
                      <a:pPr algn="ctr"/>
                      <a:r>
                        <a:rPr lang="ar-JO" sz="3600" b="1" dirty="0"/>
                        <a:t>إكلة شهية</a:t>
                      </a:r>
                      <a:endParaRPr lang="en-US" sz="3600" b="1" dirty="0"/>
                    </a:p>
                  </a:txBody>
                  <a:tcPr/>
                </a:tc>
                <a:extLst>
                  <a:ext uri="{0D108BD9-81ED-4DB2-BD59-A6C34878D82A}">
                    <a16:rowId xmlns:a16="http://schemas.microsoft.com/office/drawing/2014/main" val="2261374964"/>
                  </a:ext>
                </a:extLst>
              </a:tr>
              <a:tr h="370840">
                <a:tc>
                  <a:txBody>
                    <a:bodyPr/>
                    <a:lstStyle/>
                    <a:p>
                      <a:pPr algn="ctr"/>
                      <a:r>
                        <a:rPr lang="ar-JO" sz="3600" b="1" dirty="0"/>
                        <a:t>استماتة الشجاع</a:t>
                      </a:r>
                      <a:endParaRPr lang="en-US" sz="3600" b="1" dirty="0"/>
                    </a:p>
                  </a:txBody>
                  <a:tcPr/>
                </a:tc>
                <a:extLst>
                  <a:ext uri="{0D108BD9-81ED-4DB2-BD59-A6C34878D82A}">
                    <a16:rowId xmlns:a16="http://schemas.microsoft.com/office/drawing/2014/main" val="1298065752"/>
                  </a:ext>
                </a:extLst>
              </a:tr>
              <a:tr h="370840">
                <a:tc>
                  <a:txBody>
                    <a:bodyPr/>
                    <a:lstStyle/>
                    <a:p>
                      <a:pPr algn="ctr"/>
                      <a:r>
                        <a:rPr lang="ar-JO" sz="3600" b="1" dirty="0"/>
                        <a:t>شِربة نقية</a:t>
                      </a:r>
                      <a:endParaRPr lang="en-US" sz="3600" b="1" dirty="0"/>
                    </a:p>
                  </a:txBody>
                  <a:tcPr/>
                </a:tc>
                <a:extLst>
                  <a:ext uri="{0D108BD9-81ED-4DB2-BD59-A6C34878D82A}">
                    <a16:rowId xmlns:a16="http://schemas.microsoft.com/office/drawing/2014/main" val="1340274145"/>
                  </a:ext>
                </a:extLst>
              </a:tr>
              <a:tr h="370840">
                <a:tc>
                  <a:txBody>
                    <a:bodyPr/>
                    <a:lstStyle/>
                    <a:p>
                      <a:pPr algn="ctr"/>
                      <a:r>
                        <a:rPr lang="ar-JO" sz="3600" b="1" dirty="0"/>
                        <a:t>إكرام الأصدقاء </a:t>
                      </a:r>
                      <a:endParaRPr lang="en-US" sz="3600" b="1" dirty="0"/>
                    </a:p>
                  </a:txBody>
                  <a:tcPr/>
                </a:tc>
                <a:extLst>
                  <a:ext uri="{0D108BD9-81ED-4DB2-BD59-A6C34878D82A}">
                    <a16:rowId xmlns:a16="http://schemas.microsoft.com/office/drawing/2014/main" val="509280810"/>
                  </a:ext>
                </a:extLst>
              </a:tr>
            </a:tbl>
          </a:graphicData>
        </a:graphic>
      </p:graphicFrame>
    </p:spTree>
    <p:extLst>
      <p:ext uri="{BB962C8B-B14F-4D97-AF65-F5344CB8AC3E}">
        <p14:creationId xmlns:p14="http://schemas.microsoft.com/office/powerpoint/2010/main" val="763842173"/>
      </p:ext>
    </p:extLst>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500" fill="hold"/>
                                        <p:tgtEl>
                                          <p:spTgt spid="4"/>
                                        </p:tgtEl>
                                        <p:attrNameLst>
                                          <p:attrName>ppt_w</p:attrName>
                                        </p:attrNameLst>
                                      </p:cBhvr>
                                      <p:tavLst>
                                        <p:tav tm="0">
                                          <p:val>
                                            <p:fltVal val="0"/>
                                          </p:val>
                                        </p:tav>
                                        <p:tav tm="100000">
                                          <p:val>
                                            <p:strVal val="#ppt_w"/>
                                          </p:val>
                                        </p:tav>
                                      </p:tavLst>
                                    </p:anim>
                                    <p:anim calcmode="lin" valueType="num">
                                      <p:cBhvr>
                                        <p:cTn id="13" dur="500" fill="hold"/>
                                        <p:tgtEl>
                                          <p:spTgt spid="4"/>
                                        </p:tgtEl>
                                        <p:attrNameLst>
                                          <p:attrName>ppt_h</p:attrName>
                                        </p:attrNameLst>
                                      </p:cBhvr>
                                      <p:tavLst>
                                        <p:tav tm="0">
                                          <p:val>
                                            <p:fltVal val="0"/>
                                          </p:val>
                                        </p:tav>
                                        <p:tav tm="100000">
                                          <p:val>
                                            <p:strVal val="#ppt_h"/>
                                          </p:val>
                                        </p:tav>
                                      </p:tavLst>
                                    </p:anim>
                                    <p:animEffect transition="in" filter="fade">
                                      <p:cBhvr>
                                        <p:cTn id="14" dur="5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p:cTn id="19" dur="500" fill="hold"/>
                                        <p:tgtEl>
                                          <p:spTgt spid="5"/>
                                        </p:tgtEl>
                                        <p:attrNameLst>
                                          <p:attrName>ppt_w</p:attrName>
                                        </p:attrNameLst>
                                      </p:cBhvr>
                                      <p:tavLst>
                                        <p:tav tm="0">
                                          <p:val>
                                            <p:fltVal val="0"/>
                                          </p:val>
                                        </p:tav>
                                        <p:tav tm="100000">
                                          <p:val>
                                            <p:strVal val="#ppt_w"/>
                                          </p:val>
                                        </p:tav>
                                      </p:tavLst>
                                    </p:anim>
                                    <p:anim calcmode="lin" valueType="num">
                                      <p:cBhvr>
                                        <p:cTn id="20" dur="500" fill="hold"/>
                                        <p:tgtEl>
                                          <p:spTgt spid="5"/>
                                        </p:tgtEl>
                                        <p:attrNameLst>
                                          <p:attrName>ppt_h</p:attrName>
                                        </p:attrNameLst>
                                      </p:cBhvr>
                                      <p:tavLst>
                                        <p:tav tm="0">
                                          <p:val>
                                            <p:fltVal val="0"/>
                                          </p:val>
                                        </p:tav>
                                        <p:tav tm="100000">
                                          <p:val>
                                            <p:strVal val="#ppt_h"/>
                                          </p:val>
                                        </p:tav>
                                      </p:tavLst>
                                    </p:anim>
                                    <p:animEffect transition="in" filter="fade">
                                      <p:cBhvr>
                                        <p:cTn id="2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5" name="TextBox 4"/>
          <p:cNvSpPr txBox="1"/>
          <p:nvPr/>
        </p:nvSpPr>
        <p:spPr>
          <a:xfrm>
            <a:off x="8173330" y="534572"/>
            <a:ext cx="1477108" cy="584775"/>
          </a:xfrm>
          <a:prstGeom prst="rect">
            <a:avLst/>
          </a:prstGeom>
          <a:noFill/>
        </p:spPr>
        <p:txBody>
          <a:bodyPr wrap="square" rtlCol="0">
            <a:spAutoFit/>
          </a:bodyPr>
          <a:lstStyle/>
          <a:p>
            <a:r>
              <a:rPr lang="ar-JO" sz="3200" b="1" dirty="0">
                <a:solidFill>
                  <a:schemeClr val="bg1"/>
                </a:solidFill>
                <a:effectLst>
                  <a:outerShdw blurRad="38100" dist="38100" dir="2700000" algn="tl">
                    <a:srgbClr val="000000">
                      <a:alpha val="43137"/>
                    </a:srgbClr>
                  </a:outerShdw>
                </a:effectLst>
              </a:rPr>
              <a:t>اسم المرة</a:t>
            </a:r>
            <a:endParaRPr lang="en-US" sz="3200" b="1" dirty="0">
              <a:solidFill>
                <a:schemeClr val="bg1"/>
              </a:solidFill>
              <a:effectLst>
                <a:outerShdw blurRad="38100" dist="38100" dir="2700000" algn="tl">
                  <a:srgbClr val="000000">
                    <a:alpha val="43137"/>
                  </a:srgbClr>
                </a:outerShdw>
              </a:effectLst>
            </a:endParaRPr>
          </a:p>
        </p:txBody>
      </p:sp>
      <p:sp>
        <p:nvSpPr>
          <p:cNvPr id="6" name="TextBox 5"/>
          <p:cNvSpPr txBox="1"/>
          <p:nvPr/>
        </p:nvSpPr>
        <p:spPr>
          <a:xfrm>
            <a:off x="2255521" y="534571"/>
            <a:ext cx="1563859" cy="584775"/>
          </a:xfrm>
          <a:prstGeom prst="rect">
            <a:avLst/>
          </a:prstGeom>
          <a:noFill/>
        </p:spPr>
        <p:txBody>
          <a:bodyPr wrap="square" rtlCol="0">
            <a:spAutoFit/>
          </a:bodyPr>
          <a:lstStyle/>
          <a:p>
            <a:r>
              <a:rPr lang="ar-JO" sz="3200" b="1" dirty="0">
                <a:solidFill>
                  <a:schemeClr val="bg1"/>
                </a:solidFill>
                <a:effectLst>
                  <a:outerShdw blurRad="38100" dist="38100" dir="2700000" algn="tl">
                    <a:srgbClr val="000000">
                      <a:alpha val="43137"/>
                    </a:srgbClr>
                  </a:outerShdw>
                </a:effectLst>
              </a:rPr>
              <a:t>اسم الهيئة</a:t>
            </a:r>
            <a:endParaRPr lang="en-US" sz="3200" b="1" dirty="0">
              <a:solidFill>
                <a:schemeClr val="bg1"/>
              </a:solidFill>
              <a:effectLst>
                <a:outerShdw blurRad="38100" dist="38100" dir="2700000" algn="tl">
                  <a:srgbClr val="000000">
                    <a:alpha val="43137"/>
                  </a:srgbClr>
                </a:outerShdw>
              </a:effectLst>
            </a:endParaRPr>
          </a:p>
        </p:txBody>
      </p:sp>
      <p:cxnSp>
        <p:nvCxnSpPr>
          <p:cNvPr id="8" name="Straight Arrow Connector 7"/>
          <p:cNvCxnSpPr>
            <a:stCxn id="5" idx="2"/>
          </p:cNvCxnSpPr>
          <p:nvPr/>
        </p:nvCxnSpPr>
        <p:spPr>
          <a:xfrm>
            <a:off x="8911884" y="1119347"/>
            <a:ext cx="7033" cy="56877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7990449" y="1688123"/>
            <a:ext cx="195540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9945858" y="1688123"/>
            <a:ext cx="0" cy="5627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7990449" y="1688123"/>
            <a:ext cx="0" cy="5627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9277642" y="2250831"/>
            <a:ext cx="1336432" cy="94253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JO" sz="2400" b="1" dirty="0"/>
              <a:t>من الثلاثي</a:t>
            </a:r>
            <a:endParaRPr lang="en-US" sz="2400" b="1" dirty="0"/>
          </a:p>
        </p:txBody>
      </p:sp>
      <p:sp>
        <p:nvSpPr>
          <p:cNvPr id="15" name="Oval 14"/>
          <p:cNvSpPr/>
          <p:nvPr/>
        </p:nvSpPr>
        <p:spPr>
          <a:xfrm>
            <a:off x="7322233" y="2250831"/>
            <a:ext cx="1336432" cy="94253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JO" sz="2400" b="1" dirty="0"/>
              <a:t>من غير الثلاثي</a:t>
            </a:r>
            <a:endParaRPr lang="en-US" sz="2400" b="1" dirty="0"/>
          </a:p>
        </p:txBody>
      </p:sp>
      <p:sp>
        <p:nvSpPr>
          <p:cNvPr id="16" name="Rectangle 15"/>
          <p:cNvSpPr/>
          <p:nvPr/>
        </p:nvSpPr>
        <p:spPr>
          <a:xfrm>
            <a:off x="9228405" y="3474717"/>
            <a:ext cx="1793632" cy="2954215"/>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ar-JO" sz="2400" b="1" dirty="0"/>
          </a:p>
          <a:p>
            <a:pPr algn="ctr"/>
            <a:r>
              <a:rPr lang="ar-JO" sz="2400" b="1" dirty="0"/>
              <a:t>على وزن فَعلة</a:t>
            </a:r>
          </a:p>
          <a:p>
            <a:pPr algn="ctr"/>
            <a:endParaRPr lang="ar-JO" sz="2400" b="1" dirty="0"/>
          </a:p>
          <a:p>
            <a:pPr algn="ctr"/>
            <a:r>
              <a:rPr lang="ar-JO" sz="2400" b="1" dirty="0"/>
              <a:t>دار -  دَورة</a:t>
            </a:r>
          </a:p>
          <a:p>
            <a:pPr algn="ctr"/>
            <a:r>
              <a:rPr lang="ar-JO" sz="2400" b="1" dirty="0"/>
              <a:t>مشى – مَشية</a:t>
            </a:r>
          </a:p>
          <a:p>
            <a:pPr algn="ctr"/>
            <a:r>
              <a:rPr lang="ar-JO" sz="2400" b="1" dirty="0"/>
              <a:t>جَلس – جَلسة</a:t>
            </a:r>
            <a:endParaRPr lang="en-US" sz="2400" b="1" dirty="0"/>
          </a:p>
          <a:p>
            <a:pPr algn="ctr"/>
            <a:r>
              <a:rPr lang="ar-JO" sz="2400" b="1" dirty="0"/>
              <a:t>خطا - خَطوة</a:t>
            </a:r>
          </a:p>
          <a:p>
            <a:pPr algn="ctr"/>
            <a:endParaRPr lang="ar-JO" sz="2400" b="1" dirty="0"/>
          </a:p>
          <a:p>
            <a:pPr algn="ctr"/>
            <a:endParaRPr lang="en-US" sz="2400" b="1" dirty="0"/>
          </a:p>
        </p:txBody>
      </p:sp>
      <p:sp>
        <p:nvSpPr>
          <p:cNvPr id="17" name="Rectangle 16"/>
          <p:cNvSpPr/>
          <p:nvPr/>
        </p:nvSpPr>
        <p:spPr>
          <a:xfrm>
            <a:off x="6710288" y="3474716"/>
            <a:ext cx="2447779" cy="2954216"/>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ar-JO" sz="2400" b="1" dirty="0"/>
          </a:p>
          <a:p>
            <a:pPr algn="ctr"/>
            <a:r>
              <a:rPr lang="ar-JO" sz="2400" b="1" dirty="0"/>
              <a:t>تأتي بالمصدر مع زيادة تاء مربوطة </a:t>
            </a:r>
          </a:p>
          <a:p>
            <a:pPr algn="ctr"/>
            <a:r>
              <a:rPr lang="ar-JO" sz="2400" b="1" dirty="0"/>
              <a:t>إذا وجدت التاء في المصدر نصيف كلمة واحدة</a:t>
            </a:r>
          </a:p>
          <a:p>
            <a:pPr algn="ctr"/>
            <a:r>
              <a:rPr lang="ar-JO" sz="2400" b="1" dirty="0"/>
              <a:t>انطلق – انطلاقة</a:t>
            </a:r>
          </a:p>
          <a:p>
            <a:pPr algn="ctr"/>
            <a:r>
              <a:rPr lang="ar-JO" sz="2400" b="1" dirty="0"/>
              <a:t>أصاب – إصابة واحدة</a:t>
            </a:r>
          </a:p>
          <a:p>
            <a:pPr algn="ctr"/>
            <a:endParaRPr lang="en-US" sz="2400" b="1" dirty="0"/>
          </a:p>
        </p:txBody>
      </p:sp>
      <p:cxnSp>
        <p:nvCxnSpPr>
          <p:cNvPr id="18" name="Straight Arrow Connector 17"/>
          <p:cNvCxnSpPr/>
          <p:nvPr/>
        </p:nvCxnSpPr>
        <p:spPr>
          <a:xfrm>
            <a:off x="3169922" y="1119346"/>
            <a:ext cx="7033" cy="56877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2192217" y="1688122"/>
            <a:ext cx="195540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4131213" y="1688122"/>
            <a:ext cx="0" cy="5627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a:off x="2192217" y="1688122"/>
            <a:ext cx="0" cy="5627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479411" y="2250831"/>
            <a:ext cx="1336432" cy="94253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JO" sz="2400" b="1" dirty="0"/>
              <a:t>من الثلاثي</a:t>
            </a:r>
            <a:endParaRPr lang="en-US" sz="2400" b="1" dirty="0"/>
          </a:p>
        </p:txBody>
      </p:sp>
      <p:sp>
        <p:nvSpPr>
          <p:cNvPr id="23" name="Oval 22"/>
          <p:cNvSpPr/>
          <p:nvPr/>
        </p:nvSpPr>
        <p:spPr>
          <a:xfrm>
            <a:off x="1498211" y="2250831"/>
            <a:ext cx="1336432" cy="942534"/>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JO" sz="2400" b="1" dirty="0"/>
              <a:t>من غير الثلاثي</a:t>
            </a:r>
            <a:endParaRPr lang="en-US" sz="2400" b="1" dirty="0"/>
          </a:p>
        </p:txBody>
      </p:sp>
      <p:sp>
        <p:nvSpPr>
          <p:cNvPr id="24" name="Rectangle 23"/>
          <p:cNvSpPr/>
          <p:nvPr/>
        </p:nvSpPr>
        <p:spPr>
          <a:xfrm>
            <a:off x="3250810" y="3474717"/>
            <a:ext cx="1793632" cy="2954215"/>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JO" sz="2400" b="1" dirty="0"/>
              <a:t>على وزن فِعلة</a:t>
            </a:r>
          </a:p>
          <a:p>
            <a:pPr algn="ctr"/>
            <a:endParaRPr lang="ar-JO" sz="2400" b="1" dirty="0"/>
          </a:p>
          <a:p>
            <a:pPr algn="ctr"/>
            <a:r>
              <a:rPr lang="ar-JO" sz="2400" b="1" dirty="0"/>
              <a:t>مشى – مِشية</a:t>
            </a:r>
          </a:p>
          <a:p>
            <a:pPr algn="ctr"/>
            <a:r>
              <a:rPr lang="ar-JO" sz="2400" b="1" dirty="0"/>
              <a:t>جَلس – جِلسة</a:t>
            </a:r>
          </a:p>
          <a:p>
            <a:pPr algn="ctr"/>
            <a:r>
              <a:rPr lang="ar-JO" sz="2400" b="1" dirty="0"/>
              <a:t>مات – مِيتة</a:t>
            </a:r>
          </a:p>
          <a:p>
            <a:pPr algn="ctr"/>
            <a:r>
              <a:rPr lang="ar-JO" sz="2400" b="1" dirty="0"/>
              <a:t>خطا - خِطوة</a:t>
            </a:r>
          </a:p>
          <a:p>
            <a:pPr algn="ctr"/>
            <a:endParaRPr lang="en-US" sz="2400" b="1" dirty="0"/>
          </a:p>
        </p:txBody>
      </p:sp>
      <p:sp>
        <p:nvSpPr>
          <p:cNvPr id="25" name="Rectangle 24"/>
          <p:cNvSpPr/>
          <p:nvPr/>
        </p:nvSpPr>
        <p:spPr>
          <a:xfrm>
            <a:off x="350520" y="3474717"/>
            <a:ext cx="2826435" cy="2954215"/>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JO" sz="2400" b="1" dirty="0"/>
              <a:t>تأتي بالمصدر مع وصفه بكلمة </a:t>
            </a:r>
          </a:p>
          <a:p>
            <a:pPr algn="ctr"/>
            <a:endParaRPr lang="ar-JO" sz="2400" b="1" dirty="0"/>
          </a:p>
          <a:p>
            <a:pPr algn="ctr"/>
            <a:r>
              <a:rPr lang="ar-JO" sz="2400" b="1" dirty="0"/>
              <a:t>انطلق ـ انطلاق السهم</a:t>
            </a:r>
          </a:p>
          <a:p>
            <a:pPr algn="ctr"/>
            <a:r>
              <a:rPr lang="ar-JO" sz="2400" b="1" dirty="0"/>
              <a:t>أصاب – إصابة جارحة</a:t>
            </a:r>
          </a:p>
          <a:p>
            <a:pPr algn="ctr"/>
            <a:endParaRPr lang="en-US" sz="2400" b="1" dirty="0"/>
          </a:p>
        </p:txBody>
      </p:sp>
    </p:spTree>
    <p:extLst>
      <p:ext uri="{BB962C8B-B14F-4D97-AF65-F5344CB8AC3E}">
        <p14:creationId xmlns:p14="http://schemas.microsoft.com/office/powerpoint/2010/main" val="689417669"/>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barn(inVertical)">
                                      <p:cBhvr>
                                        <p:cTn id="14" dur="500"/>
                                        <p:tgtEl>
                                          <p:spTgt spid="8"/>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barn(inVertical)">
                                      <p:cBhvr>
                                        <p:cTn id="19" dur="500"/>
                                        <p:tgtEl>
                                          <p:spTgt spid="12"/>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nodeType="clickEffect">
                                  <p:stCondLst>
                                    <p:cond delay="0"/>
                                  </p:stCondLst>
                                  <p:childTnLst>
                                    <p:set>
                                      <p:cBhvr>
                                        <p:cTn id="23" dur="1" fill="hold">
                                          <p:stCondLst>
                                            <p:cond delay="0"/>
                                          </p:stCondLst>
                                        </p:cTn>
                                        <p:tgtEl>
                                          <p:spTgt spid="13"/>
                                        </p:tgtEl>
                                        <p:attrNameLst>
                                          <p:attrName>style.visibility</p:attrName>
                                        </p:attrNameLst>
                                      </p:cBhvr>
                                      <p:to>
                                        <p:strVal val="visible"/>
                                      </p:to>
                                    </p:set>
                                    <p:animEffect transition="in" filter="barn(inVertical)">
                                      <p:cBhvr>
                                        <p:cTn id="24" dur="500"/>
                                        <p:tgtEl>
                                          <p:spTgt spid="13"/>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nodeType="click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barn(inVertical)">
                                      <p:cBhvr>
                                        <p:cTn id="29" dur="500"/>
                                        <p:tgtEl>
                                          <p:spTgt spid="10"/>
                                        </p:tgtEl>
                                      </p:cBhvr>
                                    </p:animEffect>
                                  </p:childTnLst>
                                </p:cTn>
                              </p:par>
                            </p:childTnLst>
                          </p:cTn>
                        </p:par>
                      </p:childTnLst>
                    </p:cTn>
                  </p:par>
                  <p:par>
                    <p:cTn id="30" fill="hold">
                      <p:stCondLst>
                        <p:cond delay="indefinite"/>
                      </p:stCondLst>
                      <p:childTnLst>
                        <p:par>
                          <p:cTn id="31" fill="hold">
                            <p:stCondLst>
                              <p:cond delay="0"/>
                            </p:stCondLst>
                            <p:childTnLst>
                              <p:par>
                                <p:cTn id="32" presetID="16" presetClass="entr" presetSubtype="21" fill="hold" grpId="0" nodeType="clickEffect">
                                  <p:stCondLst>
                                    <p:cond delay="0"/>
                                  </p:stCondLst>
                                  <p:childTnLst>
                                    <p:set>
                                      <p:cBhvr>
                                        <p:cTn id="33" dur="1" fill="hold">
                                          <p:stCondLst>
                                            <p:cond delay="0"/>
                                          </p:stCondLst>
                                        </p:cTn>
                                        <p:tgtEl>
                                          <p:spTgt spid="14"/>
                                        </p:tgtEl>
                                        <p:attrNameLst>
                                          <p:attrName>style.visibility</p:attrName>
                                        </p:attrNameLst>
                                      </p:cBhvr>
                                      <p:to>
                                        <p:strVal val="visible"/>
                                      </p:to>
                                    </p:set>
                                    <p:animEffect transition="in" filter="barn(inVertical)">
                                      <p:cBhvr>
                                        <p:cTn id="34" dur="500"/>
                                        <p:tgtEl>
                                          <p:spTgt spid="14"/>
                                        </p:tgtEl>
                                      </p:cBhvr>
                                    </p:animEffect>
                                  </p:childTnLst>
                                </p:cTn>
                              </p:par>
                            </p:childTnLst>
                          </p:cTn>
                        </p:par>
                      </p:childTnLst>
                    </p:cTn>
                  </p:par>
                  <p:par>
                    <p:cTn id="35" fill="hold">
                      <p:stCondLst>
                        <p:cond delay="indefinite"/>
                      </p:stCondLst>
                      <p:childTnLst>
                        <p:par>
                          <p:cTn id="36" fill="hold">
                            <p:stCondLst>
                              <p:cond delay="0"/>
                            </p:stCondLst>
                            <p:childTnLst>
                              <p:par>
                                <p:cTn id="37" presetID="16" presetClass="entr" presetSubtype="21" fill="hold" grpId="0" nodeType="clickEffect">
                                  <p:stCondLst>
                                    <p:cond delay="0"/>
                                  </p:stCondLst>
                                  <p:childTnLst>
                                    <p:set>
                                      <p:cBhvr>
                                        <p:cTn id="38" dur="1" fill="hold">
                                          <p:stCondLst>
                                            <p:cond delay="0"/>
                                          </p:stCondLst>
                                        </p:cTn>
                                        <p:tgtEl>
                                          <p:spTgt spid="16"/>
                                        </p:tgtEl>
                                        <p:attrNameLst>
                                          <p:attrName>style.visibility</p:attrName>
                                        </p:attrNameLst>
                                      </p:cBhvr>
                                      <p:to>
                                        <p:strVal val="visible"/>
                                      </p:to>
                                    </p:set>
                                    <p:animEffect transition="in" filter="barn(inVertical)">
                                      <p:cBhvr>
                                        <p:cTn id="39" dur="500"/>
                                        <p:tgtEl>
                                          <p:spTgt spid="16"/>
                                        </p:tgtEl>
                                      </p:cBhvr>
                                    </p:animEffect>
                                  </p:childTnLst>
                                </p:cTn>
                              </p:par>
                            </p:childTnLst>
                          </p:cTn>
                        </p:par>
                      </p:childTnLst>
                    </p:cTn>
                  </p:par>
                  <p:par>
                    <p:cTn id="40" fill="hold">
                      <p:stCondLst>
                        <p:cond delay="indefinite"/>
                      </p:stCondLst>
                      <p:childTnLst>
                        <p:par>
                          <p:cTn id="41" fill="hold">
                            <p:stCondLst>
                              <p:cond delay="0"/>
                            </p:stCondLst>
                            <p:childTnLst>
                              <p:par>
                                <p:cTn id="42" presetID="16" presetClass="entr" presetSubtype="21" fill="hold" grpId="0" nodeType="clickEffect">
                                  <p:stCondLst>
                                    <p:cond delay="0"/>
                                  </p:stCondLst>
                                  <p:childTnLst>
                                    <p:set>
                                      <p:cBhvr>
                                        <p:cTn id="43" dur="1" fill="hold">
                                          <p:stCondLst>
                                            <p:cond delay="0"/>
                                          </p:stCondLst>
                                        </p:cTn>
                                        <p:tgtEl>
                                          <p:spTgt spid="15"/>
                                        </p:tgtEl>
                                        <p:attrNameLst>
                                          <p:attrName>style.visibility</p:attrName>
                                        </p:attrNameLst>
                                      </p:cBhvr>
                                      <p:to>
                                        <p:strVal val="visible"/>
                                      </p:to>
                                    </p:set>
                                    <p:animEffect transition="in" filter="barn(inVertical)">
                                      <p:cBhvr>
                                        <p:cTn id="44" dur="500"/>
                                        <p:tgtEl>
                                          <p:spTgt spid="15"/>
                                        </p:tgtEl>
                                      </p:cBhvr>
                                    </p:animEffect>
                                  </p:childTnLst>
                                </p:cTn>
                              </p:par>
                            </p:childTnLst>
                          </p:cTn>
                        </p:par>
                      </p:childTnLst>
                    </p:cTn>
                  </p:par>
                  <p:par>
                    <p:cTn id="45" fill="hold">
                      <p:stCondLst>
                        <p:cond delay="indefinite"/>
                      </p:stCondLst>
                      <p:childTnLst>
                        <p:par>
                          <p:cTn id="46" fill="hold">
                            <p:stCondLst>
                              <p:cond delay="0"/>
                            </p:stCondLst>
                            <p:childTnLst>
                              <p:par>
                                <p:cTn id="47" presetID="16" presetClass="entr" presetSubtype="21" fill="hold" grpId="0" nodeType="clickEffect">
                                  <p:stCondLst>
                                    <p:cond delay="0"/>
                                  </p:stCondLst>
                                  <p:childTnLst>
                                    <p:set>
                                      <p:cBhvr>
                                        <p:cTn id="48" dur="1" fill="hold">
                                          <p:stCondLst>
                                            <p:cond delay="0"/>
                                          </p:stCondLst>
                                        </p:cTn>
                                        <p:tgtEl>
                                          <p:spTgt spid="17"/>
                                        </p:tgtEl>
                                        <p:attrNameLst>
                                          <p:attrName>style.visibility</p:attrName>
                                        </p:attrNameLst>
                                      </p:cBhvr>
                                      <p:to>
                                        <p:strVal val="visible"/>
                                      </p:to>
                                    </p:set>
                                    <p:animEffect transition="in" filter="barn(inVertical)">
                                      <p:cBhvr>
                                        <p:cTn id="49" dur="500"/>
                                        <p:tgtEl>
                                          <p:spTgt spid="17"/>
                                        </p:tgtEl>
                                      </p:cBhvr>
                                    </p:animEffect>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grpId="0" nodeType="clickEffect">
                                  <p:stCondLst>
                                    <p:cond delay="0"/>
                                  </p:stCondLst>
                                  <p:childTnLst>
                                    <p:set>
                                      <p:cBhvr>
                                        <p:cTn id="53" dur="1" fill="hold">
                                          <p:stCondLst>
                                            <p:cond delay="0"/>
                                          </p:stCondLst>
                                        </p:cTn>
                                        <p:tgtEl>
                                          <p:spTgt spid="6"/>
                                        </p:tgtEl>
                                        <p:attrNameLst>
                                          <p:attrName>style.visibility</p:attrName>
                                        </p:attrNameLst>
                                      </p:cBhvr>
                                      <p:to>
                                        <p:strVal val="visible"/>
                                      </p:to>
                                    </p:set>
                                    <p:animEffect transition="in" filter="fade">
                                      <p:cBhvr>
                                        <p:cTn id="54" dur="1000"/>
                                        <p:tgtEl>
                                          <p:spTgt spid="6"/>
                                        </p:tgtEl>
                                      </p:cBhvr>
                                    </p:animEffect>
                                    <p:anim calcmode="lin" valueType="num">
                                      <p:cBhvr>
                                        <p:cTn id="55" dur="1000" fill="hold"/>
                                        <p:tgtEl>
                                          <p:spTgt spid="6"/>
                                        </p:tgtEl>
                                        <p:attrNameLst>
                                          <p:attrName>ppt_x</p:attrName>
                                        </p:attrNameLst>
                                      </p:cBhvr>
                                      <p:tavLst>
                                        <p:tav tm="0">
                                          <p:val>
                                            <p:strVal val="#ppt_x"/>
                                          </p:val>
                                        </p:tav>
                                        <p:tav tm="100000">
                                          <p:val>
                                            <p:strVal val="#ppt_x"/>
                                          </p:val>
                                        </p:tav>
                                      </p:tavLst>
                                    </p:anim>
                                    <p:anim calcmode="lin" valueType="num">
                                      <p:cBhvr>
                                        <p:cTn id="5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42" presetClass="entr" presetSubtype="0" fill="hold" nodeType="clickEffect">
                                  <p:stCondLst>
                                    <p:cond delay="0"/>
                                  </p:stCondLst>
                                  <p:childTnLst>
                                    <p:set>
                                      <p:cBhvr>
                                        <p:cTn id="60" dur="1" fill="hold">
                                          <p:stCondLst>
                                            <p:cond delay="0"/>
                                          </p:stCondLst>
                                        </p:cTn>
                                        <p:tgtEl>
                                          <p:spTgt spid="18"/>
                                        </p:tgtEl>
                                        <p:attrNameLst>
                                          <p:attrName>style.visibility</p:attrName>
                                        </p:attrNameLst>
                                      </p:cBhvr>
                                      <p:to>
                                        <p:strVal val="visible"/>
                                      </p:to>
                                    </p:set>
                                    <p:animEffect transition="in" filter="fade">
                                      <p:cBhvr>
                                        <p:cTn id="61" dur="1000"/>
                                        <p:tgtEl>
                                          <p:spTgt spid="18"/>
                                        </p:tgtEl>
                                      </p:cBhvr>
                                    </p:animEffect>
                                    <p:anim calcmode="lin" valueType="num">
                                      <p:cBhvr>
                                        <p:cTn id="62" dur="1000" fill="hold"/>
                                        <p:tgtEl>
                                          <p:spTgt spid="18"/>
                                        </p:tgtEl>
                                        <p:attrNameLst>
                                          <p:attrName>ppt_x</p:attrName>
                                        </p:attrNameLst>
                                      </p:cBhvr>
                                      <p:tavLst>
                                        <p:tav tm="0">
                                          <p:val>
                                            <p:strVal val="#ppt_x"/>
                                          </p:val>
                                        </p:tav>
                                        <p:tav tm="100000">
                                          <p:val>
                                            <p:strVal val="#ppt_x"/>
                                          </p:val>
                                        </p:tav>
                                      </p:tavLst>
                                    </p:anim>
                                    <p:anim calcmode="lin" valueType="num">
                                      <p:cBhvr>
                                        <p:cTn id="63"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16" presetClass="entr" presetSubtype="21" fill="hold" nodeType="clickEffect">
                                  <p:stCondLst>
                                    <p:cond delay="0"/>
                                  </p:stCondLst>
                                  <p:childTnLst>
                                    <p:set>
                                      <p:cBhvr>
                                        <p:cTn id="67" dur="1" fill="hold">
                                          <p:stCondLst>
                                            <p:cond delay="0"/>
                                          </p:stCondLst>
                                        </p:cTn>
                                        <p:tgtEl>
                                          <p:spTgt spid="19"/>
                                        </p:tgtEl>
                                        <p:attrNameLst>
                                          <p:attrName>style.visibility</p:attrName>
                                        </p:attrNameLst>
                                      </p:cBhvr>
                                      <p:to>
                                        <p:strVal val="visible"/>
                                      </p:to>
                                    </p:set>
                                    <p:animEffect transition="in" filter="barn(inVertical)">
                                      <p:cBhvr>
                                        <p:cTn id="68" dur="500"/>
                                        <p:tgtEl>
                                          <p:spTgt spid="19"/>
                                        </p:tgtEl>
                                      </p:cBhvr>
                                    </p:animEffect>
                                  </p:childTnLst>
                                </p:cTn>
                              </p:par>
                            </p:childTnLst>
                          </p:cTn>
                        </p:par>
                      </p:childTnLst>
                    </p:cTn>
                  </p:par>
                  <p:par>
                    <p:cTn id="69" fill="hold">
                      <p:stCondLst>
                        <p:cond delay="indefinite"/>
                      </p:stCondLst>
                      <p:childTnLst>
                        <p:par>
                          <p:cTn id="70" fill="hold">
                            <p:stCondLst>
                              <p:cond delay="0"/>
                            </p:stCondLst>
                            <p:childTnLst>
                              <p:par>
                                <p:cTn id="71" presetID="16" presetClass="entr" presetSubtype="21" fill="hold" nodeType="clickEffect">
                                  <p:stCondLst>
                                    <p:cond delay="0"/>
                                  </p:stCondLst>
                                  <p:childTnLst>
                                    <p:set>
                                      <p:cBhvr>
                                        <p:cTn id="72" dur="1" fill="hold">
                                          <p:stCondLst>
                                            <p:cond delay="0"/>
                                          </p:stCondLst>
                                        </p:cTn>
                                        <p:tgtEl>
                                          <p:spTgt spid="20"/>
                                        </p:tgtEl>
                                        <p:attrNameLst>
                                          <p:attrName>style.visibility</p:attrName>
                                        </p:attrNameLst>
                                      </p:cBhvr>
                                      <p:to>
                                        <p:strVal val="visible"/>
                                      </p:to>
                                    </p:set>
                                    <p:animEffect transition="in" filter="barn(inVertical)">
                                      <p:cBhvr>
                                        <p:cTn id="73" dur="500"/>
                                        <p:tgtEl>
                                          <p:spTgt spid="20"/>
                                        </p:tgtEl>
                                      </p:cBhvr>
                                    </p:animEffect>
                                  </p:childTnLst>
                                </p:cTn>
                              </p:par>
                            </p:childTnLst>
                          </p:cTn>
                        </p:par>
                      </p:childTnLst>
                    </p:cTn>
                  </p:par>
                  <p:par>
                    <p:cTn id="74" fill="hold">
                      <p:stCondLst>
                        <p:cond delay="indefinite"/>
                      </p:stCondLst>
                      <p:childTnLst>
                        <p:par>
                          <p:cTn id="75" fill="hold">
                            <p:stCondLst>
                              <p:cond delay="0"/>
                            </p:stCondLst>
                            <p:childTnLst>
                              <p:par>
                                <p:cTn id="76" presetID="16" presetClass="entr" presetSubtype="21" fill="hold" nodeType="clickEffect">
                                  <p:stCondLst>
                                    <p:cond delay="0"/>
                                  </p:stCondLst>
                                  <p:childTnLst>
                                    <p:set>
                                      <p:cBhvr>
                                        <p:cTn id="77" dur="1" fill="hold">
                                          <p:stCondLst>
                                            <p:cond delay="0"/>
                                          </p:stCondLst>
                                        </p:cTn>
                                        <p:tgtEl>
                                          <p:spTgt spid="21"/>
                                        </p:tgtEl>
                                        <p:attrNameLst>
                                          <p:attrName>style.visibility</p:attrName>
                                        </p:attrNameLst>
                                      </p:cBhvr>
                                      <p:to>
                                        <p:strVal val="visible"/>
                                      </p:to>
                                    </p:set>
                                    <p:animEffect transition="in" filter="barn(inVertical)">
                                      <p:cBhvr>
                                        <p:cTn id="78" dur="500"/>
                                        <p:tgtEl>
                                          <p:spTgt spid="21"/>
                                        </p:tgtEl>
                                      </p:cBhvr>
                                    </p:animEffect>
                                  </p:childTnLst>
                                </p:cTn>
                              </p:par>
                            </p:childTnLst>
                          </p:cTn>
                        </p:par>
                      </p:childTnLst>
                    </p:cTn>
                  </p:par>
                  <p:par>
                    <p:cTn id="79" fill="hold">
                      <p:stCondLst>
                        <p:cond delay="indefinite"/>
                      </p:stCondLst>
                      <p:childTnLst>
                        <p:par>
                          <p:cTn id="80" fill="hold">
                            <p:stCondLst>
                              <p:cond delay="0"/>
                            </p:stCondLst>
                            <p:childTnLst>
                              <p:par>
                                <p:cTn id="81" presetID="16" presetClass="entr" presetSubtype="21" fill="hold" grpId="0" nodeType="clickEffect">
                                  <p:stCondLst>
                                    <p:cond delay="0"/>
                                  </p:stCondLst>
                                  <p:childTnLst>
                                    <p:set>
                                      <p:cBhvr>
                                        <p:cTn id="82" dur="1" fill="hold">
                                          <p:stCondLst>
                                            <p:cond delay="0"/>
                                          </p:stCondLst>
                                        </p:cTn>
                                        <p:tgtEl>
                                          <p:spTgt spid="22"/>
                                        </p:tgtEl>
                                        <p:attrNameLst>
                                          <p:attrName>style.visibility</p:attrName>
                                        </p:attrNameLst>
                                      </p:cBhvr>
                                      <p:to>
                                        <p:strVal val="visible"/>
                                      </p:to>
                                    </p:set>
                                    <p:animEffect transition="in" filter="barn(inVertical)">
                                      <p:cBhvr>
                                        <p:cTn id="83" dur="500"/>
                                        <p:tgtEl>
                                          <p:spTgt spid="22"/>
                                        </p:tgtEl>
                                      </p:cBhvr>
                                    </p:animEffect>
                                  </p:childTnLst>
                                </p:cTn>
                              </p:par>
                            </p:childTnLst>
                          </p:cTn>
                        </p:par>
                      </p:childTnLst>
                    </p:cTn>
                  </p:par>
                  <p:par>
                    <p:cTn id="84" fill="hold">
                      <p:stCondLst>
                        <p:cond delay="indefinite"/>
                      </p:stCondLst>
                      <p:childTnLst>
                        <p:par>
                          <p:cTn id="85" fill="hold">
                            <p:stCondLst>
                              <p:cond delay="0"/>
                            </p:stCondLst>
                            <p:childTnLst>
                              <p:par>
                                <p:cTn id="86" presetID="16" presetClass="entr" presetSubtype="21" fill="hold" grpId="0" nodeType="clickEffect">
                                  <p:stCondLst>
                                    <p:cond delay="0"/>
                                  </p:stCondLst>
                                  <p:childTnLst>
                                    <p:set>
                                      <p:cBhvr>
                                        <p:cTn id="87" dur="1" fill="hold">
                                          <p:stCondLst>
                                            <p:cond delay="0"/>
                                          </p:stCondLst>
                                        </p:cTn>
                                        <p:tgtEl>
                                          <p:spTgt spid="24"/>
                                        </p:tgtEl>
                                        <p:attrNameLst>
                                          <p:attrName>style.visibility</p:attrName>
                                        </p:attrNameLst>
                                      </p:cBhvr>
                                      <p:to>
                                        <p:strVal val="visible"/>
                                      </p:to>
                                    </p:set>
                                    <p:animEffect transition="in" filter="barn(inVertical)">
                                      <p:cBhvr>
                                        <p:cTn id="88" dur="500"/>
                                        <p:tgtEl>
                                          <p:spTgt spid="24"/>
                                        </p:tgtEl>
                                      </p:cBhvr>
                                    </p:animEffect>
                                  </p:childTnLst>
                                </p:cTn>
                              </p:par>
                            </p:childTnLst>
                          </p:cTn>
                        </p:par>
                      </p:childTnLst>
                    </p:cTn>
                  </p:par>
                  <p:par>
                    <p:cTn id="89" fill="hold">
                      <p:stCondLst>
                        <p:cond delay="indefinite"/>
                      </p:stCondLst>
                      <p:childTnLst>
                        <p:par>
                          <p:cTn id="90" fill="hold">
                            <p:stCondLst>
                              <p:cond delay="0"/>
                            </p:stCondLst>
                            <p:childTnLst>
                              <p:par>
                                <p:cTn id="91" presetID="16" presetClass="entr" presetSubtype="21" fill="hold" grpId="0" nodeType="clickEffect">
                                  <p:stCondLst>
                                    <p:cond delay="0"/>
                                  </p:stCondLst>
                                  <p:childTnLst>
                                    <p:set>
                                      <p:cBhvr>
                                        <p:cTn id="92" dur="1" fill="hold">
                                          <p:stCondLst>
                                            <p:cond delay="0"/>
                                          </p:stCondLst>
                                        </p:cTn>
                                        <p:tgtEl>
                                          <p:spTgt spid="23"/>
                                        </p:tgtEl>
                                        <p:attrNameLst>
                                          <p:attrName>style.visibility</p:attrName>
                                        </p:attrNameLst>
                                      </p:cBhvr>
                                      <p:to>
                                        <p:strVal val="visible"/>
                                      </p:to>
                                    </p:set>
                                    <p:animEffect transition="in" filter="barn(inVertical)">
                                      <p:cBhvr>
                                        <p:cTn id="93" dur="500"/>
                                        <p:tgtEl>
                                          <p:spTgt spid="23"/>
                                        </p:tgtEl>
                                      </p:cBhvr>
                                    </p:animEffect>
                                  </p:childTnLst>
                                </p:cTn>
                              </p:par>
                            </p:childTnLst>
                          </p:cTn>
                        </p:par>
                      </p:childTnLst>
                    </p:cTn>
                  </p:par>
                  <p:par>
                    <p:cTn id="94" fill="hold">
                      <p:stCondLst>
                        <p:cond delay="indefinite"/>
                      </p:stCondLst>
                      <p:childTnLst>
                        <p:par>
                          <p:cTn id="95" fill="hold">
                            <p:stCondLst>
                              <p:cond delay="0"/>
                            </p:stCondLst>
                            <p:childTnLst>
                              <p:par>
                                <p:cTn id="96" presetID="16" presetClass="entr" presetSubtype="21" fill="hold" grpId="0" nodeType="clickEffect">
                                  <p:stCondLst>
                                    <p:cond delay="0"/>
                                  </p:stCondLst>
                                  <p:childTnLst>
                                    <p:set>
                                      <p:cBhvr>
                                        <p:cTn id="97" dur="1" fill="hold">
                                          <p:stCondLst>
                                            <p:cond delay="0"/>
                                          </p:stCondLst>
                                        </p:cTn>
                                        <p:tgtEl>
                                          <p:spTgt spid="25"/>
                                        </p:tgtEl>
                                        <p:attrNameLst>
                                          <p:attrName>style.visibility</p:attrName>
                                        </p:attrNameLst>
                                      </p:cBhvr>
                                      <p:to>
                                        <p:strVal val="visible"/>
                                      </p:to>
                                    </p:set>
                                    <p:animEffect transition="in" filter="barn(inVertical)">
                                      <p:cBhvr>
                                        <p:cTn id="98"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14" grpId="0" animBg="1"/>
      <p:bldP spid="15" grpId="0" animBg="1"/>
      <p:bldP spid="16" grpId="0" animBg="1"/>
      <p:bldP spid="17" grpId="0" animBg="1"/>
      <p:bldP spid="22" grpId="0" animBg="1"/>
      <p:bldP spid="23" grpId="0" animBg="1"/>
      <p:bldP spid="24" grpId="0" animBg="1"/>
      <p:bldP spid="25" grpId="0" animBg="1"/>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TextBox 2"/>
          <p:cNvSpPr txBox="1"/>
          <p:nvPr/>
        </p:nvSpPr>
        <p:spPr>
          <a:xfrm>
            <a:off x="2011679" y="407964"/>
            <a:ext cx="8299939" cy="769441"/>
          </a:xfrm>
          <a:prstGeom prst="rect">
            <a:avLst/>
          </a:prstGeom>
          <a:solidFill>
            <a:srgbClr val="008000"/>
          </a:solidFill>
        </p:spPr>
        <p:txBody>
          <a:bodyPr wrap="square" rtlCol="0">
            <a:spAutoFit/>
          </a:bodyPr>
          <a:lstStyle/>
          <a:p>
            <a:r>
              <a:rPr lang="ar-JO" sz="4400" b="1" dirty="0">
                <a:solidFill>
                  <a:schemeClr val="bg1"/>
                </a:solidFill>
                <a:effectLst>
                  <a:outerShdw blurRad="38100" dist="38100" dir="2700000" algn="tl">
                    <a:srgbClr val="000000">
                      <a:alpha val="43137"/>
                    </a:srgbClr>
                  </a:outerShdw>
                </a:effectLst>
              </a:rPr>
              <a:t>استخرج اسم المرة والهيئة من النص التالي</a:t>
            </a:r>
            <a:endParaRPr lang="en-US" sz="4400" b="1" dirty="0">
              <a:solidFill>
                <a:schemeClr val="bg1"/>
              </a:solidFill>
              <a:effectLst>
                <a:outerShdw blurRad="38100" dist="38100" dir="2700000" algn="tl">
                  <a:srgbClr val="000000">
                    <a:alpha val="43137"/>
                  </a:srgbClr>
                </a:outerShdw>
              </a:effectLst>
            </a:endParaRPr>
          </a:p>
        </p:txBody>
      </p:sp>
      <p:sp>
        <p:nvSpPr>
          <p:cNvPr id="4" name="TextBox 3"/>
          <p:cNvSpPr txBox="1"/>
          <p:nvPr/>
        </p:nvSpPr>
        <p:spPr>
          <a:xfrm>
            <a:off x="928468" y="1758461"/>
            <a:ext cx="10466363" cy="4433073"/>
          </a:xfrm>
          <a:prstGeom prst="rect">
            <a:avLst/>
          </a:prstGeom>
          <a:noFill/>
          <a:ln w="76200">
            <a:solidFill>
              <a:schemeClr val="bg1"/>
            </a:solidFill>
          </a:ln>
        </p:spPr>
        <p:txBody>
          <a:bodyPr wrap="square" rtlCol="0">
            <a:spAutoFit/>
          </a:bodyPr>
          <a:lstStyle/>
          <a:p>
            <a:pPr algn="just" rtl="1">
              <a:lnSpc>
                <a:spcPct val="150000"/>
              </a:lnSpc>
            </a:pPr>
            <a:r>
              <a:rPr lang="ar-JO" sz="3200" b="1" dirty="0">
                <a:solidFill>
                  <a:schemeClr val="bg1"/>
                </a:solidFill>
              </a:rPr>
              <a:t>	عدت إلى بيتي فوجدت الطعام شهيًا، فأكلتُ منه إكلة الشَّره، وملأتُ بطني، وبعد قليل ضايقني الأكل، وأحسست بألم في بطني، فمشيتُ إلى غرفتي مِشية الذاهل، وصرختُ صَرخة سمعها والدي، ثم أغمي علي، استدعى والدي الطبيب فشحّص الدّاء وكتب الدواء، واستشاره أبي في نوع الغذاء الذي علي أن أتناوله استشارة واحدة، ولما عادت الصحة تعلمت من قول سيدنا محمد - صلّى الله عليه وسلم - : "نحن قوم لا نأكل حتى نجوع ، وإذا أكلنا لا نشبع".</a:t>
            </a:r>
            <a:endParaRPr lang="en-US" sz="3200" b="1" dirty="0">
              <a:solidFill>
                <a:schemeClr val="bg1"/>
              </a:solidFill>
            </a:endParaRPr>
          </a:p>
        </p:txBody>
      </p:sp>
    </p:spTree>
    <p:extLst>
      <p:ext uri="{BB962C8B-B14F-4D97-AF65-F5344CB8AC3E}">
        <p14:creationId xmlns:p14="http://schemas.microsoft.com/office/powerpoint/2010/main" val="3021381230"/>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1" presetClass="entr" presetSubtype="8"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heel(8)">
                                      <p:cBhvr>
                                        <p:cTn id="14"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adison">
  <a:themeElements>
    <a:clrScheme name="Madison">
      <a:dk1>
        <a:sysClr val="windowText" lastClr="000000"/>
      </a:dk1>
      <a:lt1>
        <a:sysClr val="window" lastClr="FFFFFF"/>
      </a:lt1>
      <a:dk2>
        <a:srgbClr val="2D251F"/>
      </a:dk2>
      <a:lt2>
        <a:srgbClr val="FAE9C5"/>
      </a:lt2>
      <a:accent1>
        <a:srgbClr val="ED3846"/>
      </a:accent1>
      <a:accent2>
        <a:srgbClr val="F87184"/>
      </a:accent2>
      <a:accent3>
        <a:srgbClr val="EC9DA9"/>
      </a:accent3>
      <a:accent4>
        <a:srgbClr val="ECC190"/>
      </a:accent4>
      <a:accent5>
        <a:srgbClr val="FFB268"/>
      </a:accent5>
      <a:accent6>
        <a:srgbClr val="F98657"/>
      </a:accent6>
      <a:hlink>
        <a:srgbClr val="B97669"/>
      </a:hlink>
      <a:folHlink>
        <a:srgbClr val="9E9483"/>
      </a:folHlink>
    </a:clrScheme>
    <a:fontScheme name="Madison">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BCCF8060-3FCB-4641-B728-8A589529B13F}"/>
    </a:ext>
  </a:extLst>
</a:theme>
</file>

<file path=docProps/app.xml><?xml version="1.0" encoding="utf-8"?>
<Properties xmlns="http://schemas.openxmlformats.org/officeDocument/2006/extended-properties" xmlns:vt="http://schemas.openxmlformats.org/officeDocument/2006/docPropsVTypes">
  <Template>TM16401375[[fn=Madison]]</Template>
  <TotalTime>381</TotalTime>
  <Words>314</Words>
  <Application>Microsoft Office PowerPoint</Application>
  <PresentationFormat>Widescreen</PresentationFormat>
  <Paragraphs>94</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MS Shell Dlg 2</vt:lpstr>
      <vt:lpstr>Times New Roman</vt:lpstr>
      <vt:lpstr>Wingdings</vt:lpstr>
      <vt:lpstr>Wingdings 3</vt:lpstr>
      <vt:lpstr>Madison</vt:lpstr>
      <vt:lpstr>اسم المرة واسم الهيئة</vt:lpstr>
      <vt:lpstr>نظر إليّ أبي نَظرةً. لكل جواد كَبوة. تجاوزتُ عن هَفوةِ صديقي.</vt:lpstr>
      <vt:lpstr>يُصاغ اسم المرة من الفعل غير الثلاثي بزيادة تاء مربوطة على المصدر الأصلي. (ابتسم – ابتسامة ) المصدر ابتسام  وإذا كان منتهيًا بتاء مربوطة نضيف كلمة واحدة.  (استشار – استشارة واحدة) المصدر استشارة </vt:lpstr>
      <vt:lpstr>PowerPoint Presentation</vt:lpstr>
      <vt:lpstr>جلستُ جِلسة المتواضع. هزّ المزارع الشجرة هِزّة قوية. وقفتُ وِقفة الواثق.</vt:lpstr>
      <vt:lpstr>تقل  صياغة اسم الهيئة من الفعل غير الثلاثي، وإذا صيغت فإنه يوصف بكلمة تصف اسم الهيئة (أضاء – إضاءة البرق )  وإذا كان المصدر منتهي بتاء نُلحق اسم الهيئة بوصف  (خَبِرَ – خِبرة واسعة)  المصدر خِبرة </vt:lpstr>
      <vt:lpstr>PowerPoint Presentation</vt:lpstr>
      <vt:lpstr>PowerPoint Presentation</vt:lpstr>
      <vt:lpstr>PowerPoint Presentation</vt:lpstr>
      <vt:lpstr>معلمتكم رغد برجوس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34</cp:revision>
  <dcterms:created xsi:type="dcterms:W3CDTF">2020-12-01T05:56:31Z</dcterms:created>
  <dcterms:modified xsi:type="dcterms:W3CDTF">2026-02-27T09:42:41Z</dcterms:modified>
</cp:coreProperties>
</file>