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039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8287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573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7885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0402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8610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1502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9365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3027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205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8207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2/27/2026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7828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5088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0" r:id="rId1"/>
    <p:sldLayoutId id="2147484041" r:id="rId2"/>
    <p:sldLayoutId id="2147484042" r:id="rId3"/>
    <p:sldLayoutId id="2147484043" r:id="rId4"/>
    <p:sldLayoutId id="2147484044" r:id="rId5"/>
    <p:sldLayoutId id="2147484045" r:id="rId6"/>
    <p:sldLayoutId id="2147484046" r:id="rId7"/>
    <p:sldLayoutId id="2147484047" r:id="rId8"/>
    <p:sldLayoutId id="2147484048" r:id="rId9"/>
    <p:sldLayoutId id="2147484049" r:id="rId10"/>
    <p:sldLayoutId id="214748405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8000">
              <a:srgbClr val="7030A0"/>
            </a:gs>
            <a:gs pos="3000">
              <a:srgbClr val="FFC000"/>
            </a:gs>
            <a:gs pos="47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1328" y="988775"/>
            <a:ext cx="8637073" cy="1597262"/>
          </a:xfrm>
          <a:noFill/>
        </p:spPr>
        <p:txBody>
          <a:bodyPr>
            <a:normAutofit/>
          </a:bodyPr>
          <a:lstStyle/>
          <a:p>
            <a:pPr algn="ctr"/>
            <a:r>
              <a:rPr lang="ar-JO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اللغة العربية</a:t>
            </a:r>
            <a:endParaRPr 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4204" y="3521604"/>
            <a:ext cx="8637072" cy="1621896"/>
          </a:xfrm>
        </p:spPr>
        <p:txBody>
          <a:bodyPr>
            <a:noAutofit/>
          </a:bodyPr>
          <a:lstStyle/>
          <a:p>
            <a:pPr algn="ctr"/>
            <a:r>
              <a:rPr lang="ar-JO" sz="7200" b="1" dirty="0">
                <a:solidFill>
                  <a:schemeClr val="tx1"/>
                </a:solidFill>
              </a:rPr>
              <a:t>اهلًا بكم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99694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ecagon 1"/>
          <p:cNvSpPr/>
          <p:nvPr/>
        </p:nvSpPr>
        <p:spPr>
          <a:xfrm>
            <a:off x="919163" y="4095751"/>
            <a:ext cx="1628775" cy="1314450"/>
          </a:xfrm>
          <a:prstGeom prst="decagon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b="1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</a:rPr>
              <a:t>مقهور</a:t>
            </a:r>
            <a:endParaRPr lang="en-US" sz="3600" b="1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" name="Decagon 3"/>
          <p:cNvSpPr/>
          <p:nvPr/>
        </p:nvSpPr>
        <p:spPr>
          <a:xfrm>
            <a:off x="9358312" y="4081465"/>
            <a:ext cx="1628775" cy="1314450"/>
          </a:xfrm>
          <a:prstGeom prst="decagon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b="1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</a:rPr>
              <a:t>محمول</a:t>
            </a:r>
            <a:endParaRPr lang="en-US" sz="3600" b="1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5" name="Decagon 4"/>
          <p:cNvSpPr/>
          <p:nvPr/>
        </p:nvSpPr>
        <p:spPr>
          <a:xfrm>
            <a:off x="919163" y="490538"/>
            <a:ext cx="1628775" cy="1314450"/>
          </a:xfrm>
          <a:prstGeom prst="decagon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b="1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</a:rPr>
              <a:t>موجود</a:t>
            </a:r>
            <a:endParaRPr lang="en-US" sz="3600" b="1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Decagon 5"/>
          <p:cNvSpPr/>
          <p:nvPr/>
        </p:nvSpPr>
        <p:spPr>
          <a:xfrm>
            <a:off x="5086348" y="4476754"/>
            <a:ext cx="1628775" cy="1314450"/>
          </a:xfrm>
          <a:prstGeom prst="decagon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b="1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</a:rPr>
              <a:t>مرفوع</a:t>
            </a:r>
            <a:endParaRPr lang="en-US" sz="3600" b="1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7" name="Decagon 6"/>
          <p:cNvSpPr/>
          <p:nvPr/>
        </p:nvSpPr>
        <p:spPr>
          <a:xfrm>
            <a:off x="9358312" y="461963"/>
            <a:ext cx="1628775" cy="1314450"/>
          </a:xfrm>
          <a:prstGeom prst="decagon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b="1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</a:rPr>
              <a:t>مضروب</a:t>
            </a:r>
            <a:endParaRPr lang="en-US" sz="2800" b="1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9" name="Decagon 8"/>
          <p:cNvSpPr/>
          <p:nvPr/>
        </p:nvSpPr>
        <p:spPr>
          <a:xfrm>
            <a:off x="5086348" y="181050"/>
            <a:ext cx="1628775" cy="1314450"/>
          </a:xfrm>
          <a:prstGeom prst="decagon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b="1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</a:rPr>
              <a:t>مجهول</a:t>
            </a:r>
            <a:endParaRPr lang="en-US" sz="3600" b="1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Flowchart: Decision 9"/>
          <p:cNvSpPr/>
          <p:nvPr/>
        </p:nvSpPr>
        <p:spPr>
          <a:xfrm>
            <a:off x="3357563" y="2114551"/>
            <a:ext cx="5086349" cy="1657350"/>
          </a:xfrm>
          <a:prstGeom prst="flowChartDecision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ar-JO" sz="4800" b="1" dirty="0">
                <a:ln/>
                <a:solidFill>
                  <a:schemeClr val="accent5">
                    <a:lumMod val="75000"/>
                  </a:schemeClr>
                </a:solidFill>
              </a:rPr>
              <a:t>اسم مفعول</a:t>
            </a:r>
            <a:endParaRPr lang="en-US" sz="4800" b="1" dirty="0">
              <a:ln/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47787" y="1824340"/>
            <a:ext cx="13001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2400" b="1" dirty="0"/>
              <a:t>وجد</a:t>
            </a:r>
            <a:endParaRPr lang="en-US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5303044" y="1547962"/>
            <a:ext cx="13001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2400" b="1" dirty="0"/>
              <a:t>جهل</a:t>
            </a:r>
            <a:endParaRPr lang="en-US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9863140" y="1824340"/>
            <a:ext cx="12525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2400" b="1" dirty="0"/>
              <a:t>ضرب</a:t>
            </a:r>
            <a:endParaRPr lang="en-US" sz="2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9863140" y="3541068"/>
            <a:ext cx="12525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2400" b="1" dirty="0"/>
              <a:t>حمل</a:t>
            </a:r>
            <a:endParaRPr lang="en-US" sz="2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5617370" y="3850632"/>
            <a:ext cx="12525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2400" b="1" dirty="0"/>
              <a:t>رفع</a:t>
            </a:r>
            <a:endParaRPr lang="en-US" sz="2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1371601" y="3541068"/>
            <a:ext cx="12525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2400" b="1" dirty="0"/>
              <a:t>قهر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76919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  <p:bldP spid="9" grpId="0" animBg="1"/>
      <p:bldP spid="10" grpId="0" animBg="1"/>
      <p:bldP spid="11" grpId="0"/>
      <p:bldP spid="12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6" y="561631"/>
            <a:ext cx="9520158" cy="1049235"/>
          </a:xfrm>
        </p:spPr>
        <p:txBody>
          <a:bodyPr>
            <a:normAutofit/>
          </a:bodyPr>
          <a:lstStyle/>
          <a:p>
            <a:pPr algn="r" rtl="1"/>
            <a:r>
              <a:rPr lang="ar-JO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اسم مشتق من حروف الفعل ويدلّ على من وقع عليه الفعل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8215313" y="2705670"/>
            <a:ext cx="3729038" cy="2494982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b="1" dirty="0">
                <a:solidFill>
                  <a:schemeClr val="tx1"/>
                </a:solidFill>
              </a:rPr>
              <a:t>وزن مفعول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615493" y="2705670"/>
            <a:ext cx="3729038" cy="2494982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b="1" dirty="0">
                <a:solidFill>
                  <a:schemeClr val="tx1"/>
                </a:solidFill>
              </a:rPr>
              <a:t>من المضارع مع قلب الياء ميم مضمومة وفتح ما قبل الآخر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8658225" y="1876995"/>
            <a:ext cx="2643188" cy="8286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4000" dirty="0">
                <a:solidFill>
                  <a:srgbClr val="7030A0"/>
                </a:solidFill>
              </a:rPr>
              <a:t>ثلاثي</a:t>
            </a:r>
            <a:endParaRPr lang="en-US" sz="4000" dirty="0">
              <a:solidFill>
                <a:srgbClr val="7030A0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023937" y="1876996"/>
            <a:ext cx="2643188" cy="8286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>
                <a:solidFill>
                  <a:srgbClr val="7030A0"/>
                </a:solidFill>
              </a:rPr>
              <a:t>غير ثلاثي</a:t>
            </a:r>
            <a:endParaRPr lang="en-US" sz="3600" dirty="0">
              <a:solidFill>
                <a:srgbClr val="7030A0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4700588" y="3157538"/>
            <a:ext cx="2914650" cy="2857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" name="Flowchart: Decision 9"/>
          <p:cNvSpPr/>
          <p:nvPr/>
        </p:nvSpPr>
        <p:spPr>
          <a:xfrm>
            <a:off x="4586288" y="1876995"/>
            <a:ext cx="3028950" cy="1280543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b="1" dirty="0">
                <a:solidFill>
                  <a:srgbClr val="7030A0"/>
                </a:solidFill>
              </a:rPr>
              <a:t>يُصاغ اسم المفعول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8758238" y="5200652"/>
            <a:ext cx="2643188" cy="8286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b="1" dirty="0">
                <a:solidFill>
                  <a:srgbClr val="7030A0"/>
                </a:solidFill>
              </a:rPr>
              <a:t>رَفَعَ - مرفوع</a:t>
            </a:r>
            <a:endParaRPr lang="en-US" sz="3200" b="1" dirty="0">
              <a:solidFill>
                <a:srgbClr val="7030A0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1158418" y="5200651"/>
            <a:ext cx="2643188" cy="8286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b="1" dirty="0">
                <a:solidFill>
                  <a:srgbClr val="7030A0"/>
                </a:solidFill>
              </a:rPr>
              <a:t>ارتفعَ - مُرتفَع</a:t>
            </a:r>
            <a:endParaRPr lang="en-US" sz="32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9876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10" grpId="0" animBg="1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0635" y="567439"/>
            <a:ext cx="9520157" cy="1056319"/>
          </a:xfrm>
        </p:spPr>
        <p:txBody>
          <a:bodyPr>
            <a:normAutofit/>
          </a:bodyPr>
          <a:lstStyle/>
          <a:p>
            <a:pPr algn="ctr"/>
            <a:r>
              <a:rPr lang="ar-JO" sz="4800" b="1" dirty="0"/>
              <a:t>صغ اسم المفعول من الأفعال </a:t>
            </a:r>
            <a:endParaRPr lang="en-US" sz="48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6181" y="2082690"/>
            <a:ext cx="2902173" cy="761555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ar-JO" sz="4000" b="1" dirty="0"/>
              <a:t>شَرِبَ</a:t>
            </a:r>
            <a:endParaRPr lang="en-US" sz="4000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44245"/>
            <a:ext cx="2893659" cy="900113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ar-JO" sz="3200" b="1" dirty="0"/>
              <a:t>مشروب</a:t>
            </a:r>
            <a:endParaRPr lang="en-US" b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186737" y="2023003"/>
            <a:ext cx="2876629" cy="802237"/>
          </a:xfrm>
          <a:ln>
            <a:solidFill>
              <a:schemeClr val="accent1"/>
            </a:solidFill>
          </a:ln>
        </p:spPr>
        <p:txBody>
          <a:bodyPr/>
          <a:lstStyle/>
          <a:p>
            <a:pPr algn="ctr"/>
            <a:r>
              <a:rPr lang="ar-JO" sz="4400" b="1" dirty="0"/>
              <a:t>حَمَدَ</a:t>
            </a:r>
            <a:endParaRPr lang="en-US" b="1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178221" y="2821492"/>
            <a:ext cx="2876631" cy="878971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ar-JO" sz="3200" b="1" dirty="0"/>
              <a:t>محمود</a:t>
            </a:r>
            <a:endParaRPr lang="en-US" b="1" dirty="0"/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4852201" y="3017618"/>
            <a:ext cx="2902173" cy="76155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2200" b="0" kern="1200" cap="all" baseline="0">
                <a:solidFill>
                  <a:schemeClr val="accent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2000" b="1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b="1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b="1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b="1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JO" sz="4000" b="1" dirty="0"/>
              <a:t>قتل</a:t>
            </a:r>
            <a:endParaRPr lang="en-US" sz="4000" b="1" dirty="0"/>
          </a:p>
        </p:txBody>
      </p:sp>
      <p:sp>
        <p:nvSpPr>
          <p:cNvPr id="8" name="Content Placeholder 3"/>
          <p:cNvSpPr txBox="1">
            <a:spLocks/>
          </p:cNvSpPr>
          <p:nvPr/>
        </p:nvSpPr>
        <p:spPr>
          <a:xfrm>
            <a:off x="4847943" y="3796416"/>
            <a:ext cx="2893659" cy="90011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ar-JO" sz="3200" b="1" dirty="0"/>
              <a:t>مقتول</a:t>
            </a:r>
            <a:endParaRPr lang="en-US" b="1" dirty="0"/>
          </a:p>
        </p:txBody>
      </p:sp>
      <p:sp>
        <p:nvSpPr>
          <p:cNvPr id="9" name="Text Placeholder 2"/>
          <p:cNvSpPr txBox="1">
            <a:spLocks/>
          </p:cNvSpPr>
          <p:nvPr/>
        </p:nvSpPr>
        <p:spPr>
          <a:xfrm>
            <a:off x="8186737" y="4315751"/>
            <a:ext cx="2902173" cy="76155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2200" b="0" kern="1200" cap="all" baseline="0">
                <a:solidFill>
                  <a:schemeClr val="accent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2000" b="1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b="1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b="1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b="1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JO" sz="4000" b="1" dirty="0"/>
              <a:t>شدّ</a:t>
            </a:r>
            <a:endParaRPr lang="en-US" sz="4000" b="1" dirty="0"/>
          </a:p>
        </p:txBody>
      </p:sp>
      <p:sp>
        <p:nvSpPr>
          <p:cNvPr id="10" name="Content Placeholder 3"/>
          <p:cNvSpPr txBox="1">
            <a:spLocks/>
          </p:cNvSpPr>
          <p:nvPr/>
        </p:nvSpPr>
        <p:spPr>
          <a:xfrm>
            <a:off x="8195251" y="5077306"/>
            <a:ext cx="2893659" cy="90011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ar-JO" sz="3200" b="1" dirty="0"/>
              <a:t>مشدود</a:t>
            </a:r>
            <a:endParaRPr lang="en-US" b="1" dirty="0"/>
          </a:p>
        </p:txBody>
      </p:sp>
      <p:sp>
        <p:nvSpPr>
          <p:cNvPr id="11" name="Text Placeholder 2"/>
          <p:cNvSpPr txBox="1">
            <a:spLocks/>
          </p:cNvSpPr>
          <p:nvPr/>
        </p:nvSpPr>
        <p:spPr>
          <a:xfrm>
            <a:off x="1500635" y="4315750"/>
            <a:ext cx="2902173" cy="76155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2200" b="0" kern="1200" cap="all" baseline="0">
                <a:solidFill>
                  <a:schemeClr val="accent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2000" b="1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b="1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b="1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b="1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JO" sz="4000" b="1" dirty="0"/>
              <a:t>زَرَعَ</a:t>
            </a:r>
            <a:endParaRPr lang="en-US" sz="4000" b="1" dirty="0"/>
          </a:p>
        </p:txBody>
      </p:sp>
      <p:sp>
        <p:nvSpPr>
          <p:cNvPr id="12" name="Content Placeholder 3"/>
          <p:cNvSpPr txBox="1">
            <a:spLocks/>
          </p:cNvSpPr>
          <p:nvPr/>
        </p:nvSpPr>
        <p:spPr>
          <a:xfrm>
            <a:off x="1500635" y="5081917"/>
            <a:ext cx="2893659" cy="90011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ar-JO" sz="3200" b="1" dirty="0"/>
              <a:t>مزروع</a:t>
            </a:r>
            <a:endParaRPr lang="en-US" b="1" dirty="0"/>
          </a:p>
        </p:txBody>
      </p:sp>
      <p:sp>
        <p:nvSpPr>
          <p:cNvPr id="13" name="Oval 12"/>
          <p:cNvSpPr/>
          <p:nvPr/>
        </p:nvSpPr>
        <p:spPr>
          <a:xfrm>
            <a:off x="4714875" y="5077305"/>
            <a:ext cx="3026727" cy="90011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b="1" dirty="0">
                <a:solidFill>
                  <a:schemeClr val="tx1"/>
                </a:solidFill>
              </a:rPr>
              <a:t>صيغت على وزن </a:t>
            </a:r>
            <a:r>
              <a:rPr lang="ar-JO" sz="2800" b="1" u="sng" dirty="0">
                <a:solidFill>
                  <a:schemeClr val="tx1"/>
                </a:solidFill>
              </a:rPr>
              <a:t>مفعول</a:t>
            </a:r>
            <a:endParaRPr lang="en-US" sz="2800" b="1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5117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  <p:bldP spid="4" grpId="0" build="p" animBg="1"/>
      <p:bldP spid="5" grpId="0" build="p" animBg="1"/>
      <p:bldP spid="6" grpId="0" build="p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0635" y="567439"/>
            <a:ext cx="9520157" cy="1056319"/>
          </a:xfrm>
        </p:spPr>
        <p:txBody>
          <a:bodyPr>
            <a:normAutofit/>
          </a:bodyPr>
          <a:lstStyle/>
          <a:p>
            <a:pPr algn="ctr"/>
            <a:r>
              <a:rPr lang="ar-JO" sz="4800" b="1" dirty="0"/>
              <a:t>صغ اسم المفعول من الأفعال </a:t>
            </a:r>
            <a:endParaRPr lang="en-US" sz="48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6181" y="2082690"/>
            <a:ext cx="2902173" cy="761555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ar-JO" sz="4000" b="1" dirty="0"/>
              <a:t>انكسر</a:t>
            </a:r>
            <a:endParaRPr lang="en-US" sz="4000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44245"/>
            <a:ext cx="2893659" cy="900113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ar-JO" sz="3200" b="1" dirty="0"/>
              <a:t>مُنكسَر</a:t>
            </a:r>
            <a:endParaRPr lang="en-US" b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186737" y="2023003"/>
            <a:ext cx="2876629" cy="802237"/>
          </a:xfrm>
          <a:ln>
            <a:solidFill>
              <a:schemeClr val="accent1"/>
            </a:solidFill>
          </a:ln>
        </p:spPr>
        <p:txBody>
          <a:bodyPr/>
          <a:lstStyle/>
          <a:p>
            <a:pPr algn="ctr"/>
            <a:r>
              <a:rPr lang="ar-JO" sz="4400" b="1" dirty="0"/>
              <a:t>احترم</a:t>
            </a:r>
            <a:endParaRPr lang="en-US" b="1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178221" y="2821492"/>
            <a:ext cx="2876631" cy="878971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ar-JO" sz="3200" b="1" dirty="0"/>
              <a:t>مُحترَم</a:t>
            </a:r>
            <a:endParaRPr lang="en-US" b="1" dirty="0"/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4852201" y="3017618"/>
            <a:ext cx="2902173" cy="76155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2200" b="0" kern="1200" cap="all" baseline="0">
                <a:solidFill>
                  <a:schemeClr val="accent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2000" b="1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b="1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b="1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b="1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ar-JO" sz="4000" b="1" i="0" u="none" strike="noStrike" kern="1200" cap="all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اقتبس</a:t>
            </a:r>
            <a:endParaRPr kumimoji="0" lang="en-US" sz="4000" b="1" i="0" u="none" strike="noStrike" kern="1200" cap="all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3"/>
          <p:cNvSpPr txBox="1">
            <a:spLocks/>
          </p:cNvSpPr>
          <p:nvPr/>
        </p:nvSpPr>
        <p:spPr>
          <a:xfrm>
            <a:off x="4847943" y="3796416"/>
            <a:ext cx="2893659" cy="90011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ar-JO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مُقتبَس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Text Placeholder 2"/>
          <p:cNvSpPr txBox="1">
            <a:spLocks/>
          </p:cNvSpPr>
          <p:nvPr/>
        </p:nvSpPr>
        <p:spPr>
          <a:xfrm>
            <a:off x="8186737" y="4315751"/>
            <a:ext cx="2902173" cy="76155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2200" b="0" kern="1200" cap="all" baseline="0">
                <a:solidFill>
                  <a:schemeClr val="accent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2000" b="1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b="1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b="1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b="1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ar-JO" sz="4000" b="1" i="0" u="none" strike="noStrike" kern="1200" cap="all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استقبل</a:t>
            </a:r>
            <a:endParaRPr kumimoji="0" lang="en-US" sz="4000" b="1" i="0" u="none" strike="noStrike" kern="1200" cap="all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Content Placeholder 3"/>
          <p:cNvSpPr txBox="1">
            <a:spLocks/>
          </p:cNvSpPr>
          <p:nvPr/>
        </p:nvSpPr>
        <p:spPr>
          <a:xfrm>
            <a:off x="8195251" y="5077306"/>
            <a:ext cx="2893659" cy="90011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ar-JO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مُستقبَل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ext Placeholder 2"/>
          <p:cNvSpPr txBox="1">
            <a:spLocks/>
          </p:cNvSpPr>
          <p:nvPr/>
        </p:nvSpPr>
        <p:spPr>
          <a:xfrm>
            <a:off x="1500635" y="4315750"/>
            <a:ext cx="2902173" cy="76155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2200" b="0" kern="1200" cap="all" baseline="0">
                <a:solidFill>
                  <a:schemeClr val="accent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2000" b="1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b="1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b="1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b="1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ar-JO" sz="4000" b="1" i="0" u="none" strike="noStrike" kern="1200" cap="all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كسّر</a:t>
            </a:r>
            <a:endParaRPr kumimoji="0" lang="en-US" sz="4000" b="1" i="0" u="none" strike="noStrike" kern="1200" cap="all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Content Placeholder 3"/>
          <p:cNvSpPr txBox="1">
            <a:spLocks/>
          </p:cNvSpPr>
          <p:nvPr/>
        </p:nvSpPr>
        <p:spPr>
          <a:xfrm>
            <a:off x="1500635" y="5081917"/>
            <a:ext cx="2893659" cy="90011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ar-JO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مُكسَّر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714875" y="5077305"/>
            <a:ext cx="3026727" cy="90011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r>
              <a:rPr kumimoji="0" lang="ar-JO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صيغت</a:t>
            </a:r>
            <a:r>
              <a:rPr kumimoji="0" lang="ar-JO" sz="2000" b="1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على قاعدة غير الثلاثي</a:t>
            </a:r>
            <a:endParaRPr kumimoji="0" lang="en-US" sz="2000" b="1" i="0" u="sng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041431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  <p:bldP spid="4" grpId="0" build="p" animBg="1"/>
      <p:bldP spid="5" grpId="0" build="p" animBg="1"/>
      <p:bldP spid="6" grpId="0" build="p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Sort 6"/>
          <p:cNvSpPr/>
          <p:nvPr/>
        </p:nvSpPr>
        <p:spPr>
          <a:xfrm>
            <a:off x="8739186" y="461962"/>
            <a:ext cx="1671637" cy="2443162"/>
          </a:xfrm>
          <a:prstGeom prst="flowChartSo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lowchart: Sort 7"/>
          <p:cNvSpPr/>
          <p:nvPr/>
        </p:nvSpPr>
        <p:spPr>
          <a:xfrm>
            <a:off x="6181724" y="461962"/>
            <a:ext cx="1671637" cy="2443162"/>
          </a:xfrm>
          <a:prstGeom prst="flowChartSo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Sort 8"/>
          <p:cNvSpPr/>
          <p:nvPr/>
        </p:nvSpPr>
        <p:spPr>
          <a:xfrm>
            <a:off x="3624262" y="461962"/>
            <a:ext cx="1671637" cy="2443162"/>
          </a:xfrm>
          <a:prstGeom prst="flowChartSo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lowchart: Sort 9"/>
          <p:cNvSpPr/>
          <p:nvPr/>
        </p:nvSpPr>
        <p:spPr>
          <a:xfrm>
            <a:off x="2248095" y="2905124"/>
            <a:ext cx="1671637" cy="2443162"/>
          </a:xfrm>
          <a:prstGeom prst="flowChartSo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lowchart: Sort 10"/>
          <p:cNvSpPr/>
          <p:nvPr/>
        </p:nvSpPr>
        <p:spPr>
          <a:xfrm>
            <a:off x="4838240" y="2905124"/>
            <a:ext cx="1671637" cy="2443162"/>
          </a:xfrm>
          <a:prstGeom prst="flowChartSo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Sort 11"/>
          <p:cNvSpPr/>
          <p:nvPr/>
        </p:nvSpPr>
        <p:spPr>
          <a:xfrm>
            <a:off x="7428385" y="2905124"/>
            <a:ext cx="1671637" cy="2443162"/>
          </a:xfrm>
          <a:prstGeom prst="flowChartSo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: Sort 12"/>
          <p:cNvSpPr/>
          <p:nvPr/>
        </p:nvSpPr>
        <p:spPr>
          <a:xfrm>
            <a:off x="9985847" y="2905124"/>
            <a:ext cx="1671637" cy="2443162"/>
          </a:xfrm>
          <a:prstGeom prst="flowChartSo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Flowchart: Sort 13"/>
          <p:cNvSpPr/>
          <p:nvPr/>
        </p:nvSpPr>
        <p:spPr>
          <a:xfrm>
            <a:off x="1066800" y="461962"/>
            <a:ext cx="1671637" cy="2443162"/>
          </a:xfrm>
          <a:prstGeom prst="flowChartSo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0375865" y="432232"/>
            <a:ext cx="1078171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ar-JO" sz="32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حمل</a:t>
            </a:r>
            <a:endParaRPr lang="en-US" sz="44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477735" y="432233"/>
            <a:ext cx="1078171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ar-JO" sz="32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أخرج</a:t>
            </a:r>
            <a:endParaRPr lang="en-US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994633" y="461962"/>
            <a:ext cx="1078171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ar-JO" sz="32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انتخب</a:t>
            </a:r>
            <a:endParaRPr lang="en-US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362811" y="432231"/>
            <a:ext cx="1078171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ar-JO" sz="32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أعدّ</a:t>
            </a:r>
            <a:endParaRPr lang="en-US" sz="32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362270" y="4738217"/>
            <a:ext cx="1078171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ar-JO" sz="32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اخترع</a:t>
            </a:r>
            <a:endParaRPr lang="en-US" sz="32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976308" y="4738217"/>
            <a:ext cx="1061494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ar-JO" sz="32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نقل</a:t>
            </a:r>
            <a:endParaRPr lang="en-US" sz="32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521006" y="4738218"/>
            <a:ext cx="1171255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ar-JO" sz="32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استعمل</a:t>
            </a:r>
            <a:endParaRPr lang="en-US" sz="32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168102" y="4763511"/>
            <a:ext cx="1078171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ar-JO" sz="32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دعا</a:t>
            </a:r>
            <a:endParaRPr lang="en-US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208942" y="1136473"/>
            <a:ext cx="7518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2400" b="1" dirty="0"/>
              <a:t>حاملٌ</a:t>
            </a:r>
            <a:endParaRPr lang="en-US" sz="24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9144397" y="1920879"/>
            <a:ext cx="8809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2400" b="1" dirty="0"/>
              <a:t>مُحمولٌ</a:t>
            </a:r>
            <a:endParaRPr lang="en-US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5295899" y="4382932"/>
            <a:ext cx="856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2400" b="1" dirty="0"/>
              <a:t>منقولٌ</a:t>
            </a:r>
            <a:endParaRPr lang="en-US" sz="24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5245738" y="3572706"/>
            <a:ext cx="856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2400" b="1" dirty="0"/>
              <a:t>ناقلٌ</a:t>
            </a:r>
            <a:endParaRPr lang="en-US" sz="24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4069742" y="1129522"/>
            <a:ext cx="856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2400" b="1" dirty="0"/>
              <a:t>مُنتخِبٌ</a:t>
            </a:r>
            <a:endParaRPr lang="en-US" sz="2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4031760" y="1871507"/>
            <a:ext cx="856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2400" b="1" dirty="0"/>
              <a:t>مُنتخَبٌ</a:t>
            </a:r>
            <a:endParaRPr lang="en-US" sz="2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10449303" y="4315887"/>
            <a:ext cx="7518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2400" b="1" dirty="0"/>
              <a:t>مدعو</a:t>
            </a:r>
            <a:endParaRPr lang="en-US" sz="24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10445717" y="3479011"/>
            <a:ext cx="7518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2400" b="1" dirty="0"/>
              <a:t>داعٍ</a:t>
            </a:r>
            <a:endParaRPr lang="en-US" sz="24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6620359" y="1874713"/>
            <a:ext cx="857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2400" b="1" dirty="0"/>
              <a:t>مُخرَجٌ</a:t>
            </a:r>
            <a:endParaRPr lang="en-US" sz="24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6502249" y="1119965"/>
            <a:ext cx="9902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2400" b="1" dirty="0"/>
              <a:t>مُخرِجٌ</a:t>
            </a:r>
            <a:endParaRPr lang="en-US" sz="24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2631352" y="3572707"/>
            <a:ext cx="9929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2400" b="1" dirty="0"/>
              <a:t>مُخترِعٌ</a:t>
            </a:r>
            <a:endParaRPr lang="en-US" sz="24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7781726" y="4290821"/>
            <a:ext cx="9649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2400" b="1" dirty="0"/>
              <a:t>مُستعمَلٌ</a:t>
            </a:r>
            <a:endParaRPr lang="en-US" sz="24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7749093" y="3572706"/>
            <a:ext cx="10675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2400" b="1" dirty="0"/>
              <a:t>مُستعمِلٌ</a:t>
            </a:r>
            <a:endParaRPr lang="en-US" sz="24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2636940" y="4291301"/>
            <a:ext cx="9355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2400" b="1" dirty="0"/>
              <a:t>مُخترَعٌ</a:t>
            </a:r>
            <a:endParaRPr lang="en-US" sz="24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1525407" y="1909719"/>
            <a:ext cx="7518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2400" b="1" dirty="0"/>
              <a:t>مُعَدٌّ</a:t>
            </a:r>
            <a:endParaRPr lang="en-US" sz="2400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1517289" y="1119966"/>
            <a:ext cx="7518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2400" b="1" dirty="0"/>
              <a:t>مُعِدٌّ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278255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1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4" grpId="0"/>
      <p:bldP spid="25" grpId="0"/>
      <p:bldP spid="26" grpId="0"/>
      <p:bldP spid="28" grpId="0"/>
      <p:bldP spid="30" grpId="0"/>
      <p:bldP spid="32" grpId="0"/>
      <p:bldP spid="33" grpId="0"/>
      <p:bldP spid="35" grpId="0"/>
      <p:bldP spid="36" grpId="0"/>
      <p:bldP spid="37" grpId="0"/>
      <p:bldP spid="3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agBrick">
          <a:fgClr>
            <a:schemeClr val="accent1"/>
          </a:fgClr>
          <a:bgClr>
            <a:srgbClr val="7030A0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9125" y="1056042"/>
            <a:ext cx="8562580" cy="1887950"/>
          </a:xfrm>
        </p:spPr>
        <p:txBody>
          <a:bodyPr>
            <a:normAutofit/>
          </a:bodyPr>
          <a:lstStyle/>
          <a:p>
            <a:pPr algn="ctr"/>
            <a:r>
              <a:rPr lang="ar-JO" sz="11500" b="1" dirty="0"/>
              <a:t>شكرًا لكم </a:t>
            </a:r>
            <a:endParaRPr lang="en-US" sz="115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ar-JO" sz="4400" b="1" dirty="0"/>
              <a:t>معلمتكم رغد برجوس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30751378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375</TotalTime>
  <Words>122</Words>
  <Application>Microsoft Office PowerPoint</Application>
  <PresentationFormat>Widescreen</PresentationFormat>
  <Paragraphs>73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Gill Sans MT</vt:lpstr>
      <vt:lpstr>Times New Roman</vt:lpstr>
      <vt:lpstr>Gallery</vt:lpstr>
      <vt:lpstr>اللغة العربية</vt:lpstr>
      <vt:lpstr>PowerPoint Presentation</vt:lpstr>
      <vt:lpstr>اسم مشتق من حروف الفعل ويدلّ على من وقع عليه الفعل</vt:lpstr>
      <vt:lpstr>صغ اسم المفعول من الأفعال </vt:lpstr>
      <vt:lpstr>صغ اسم المفعول من الأفعال </vt:lpstr>
      <vt:lpstr>PowerPoint Presentation</vt:lpstr>
      <vt:lpstr>شكرًا لكم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اللغة العربية</dc:title>
  <dc:creator>Admin</dc:creator>
  <cp:lastModifiedBy>Admin</cp:lastModifiedBy>
  <cp:revision>43</cp:revision>
  <dcterms:created xsi:type="dcterms:W3CDTF">2020-11-17T13:21:50Z</dcterms:created>
  <dcterms:modified xsi:type="dcterms:W3CDTF">2026-02-27T09:48:42Z</dcterms:modified>
</cp:coreProperties>
</file>