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4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9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79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0504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69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7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85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05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4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5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4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6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4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5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5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1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26327"/>
            <a:ext cx="9448800" cy="18250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ar-JO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اللغة العربية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ln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ar-JO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إعراب الفعل المضارع 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5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224">
        <p:checker/>
      </p:transition>
    </mc:Choice>
    <mc:Fallback xmlns="">
      <p:transition spd="slow" advTm="822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816434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ar-JO" sz="9600" b="1" dirty="0">
                <a:solidFill>
                  <a:schemeClr val="bg1"/>
                </a:solidFill>
              </a:rPr>
              <a:t>أشكركم أعزائي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90258"/>
            <a:ext cx="9448800" cy="1599194"/>
          </a:xfrm>
        </p:spPr>
        <p:txBody>
          <a:bodyPr>
            <a:normAutofit/>
          </a:bodyPr>
          <a:lstStyle/>
          <a:p>
            <a:pPr algn="ctr"/>
            <a:r>
              <a:rPr lang="ar-JO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دمتم بخير دائمًا</a:t>
            </a:r>
          </a:p>
          <a:p>
            <a:pPr algn="ctr"/>
            <a:r>
              <a:rPr lang="ar-JO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معلمتكم رغد برجوس</a:t>
            </a:r>
          </a:p>
          <a:p>
            <a:pPr algn="ctr"/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25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53">
        <p15:prstTrans prst="crush"/>
      </p:transition>
    </mc:Choice>
    <mc:Fallback xmlns="">
      <p:transition spd="slow" advTm="4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110331" y="675860"/>
            <a:ext cx="2597426" cy="1378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الفعل الصحيح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838124" y="675860"/>
            <a:ext cx="2597426" cy="1378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الفعل المعتل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110331" y="1908311"/>
            <a:ext cx="450574" cy="96741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422296" y="2093842"/>
            <a:ext cx="26504" cy="1205949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5"/>
          </p:cNvCxnSpPr>
          <p:nvPr/>
        </p:nvCxnSpPr>
        <p:spPr>
          <a:xfrm>
            <a:off x="10327373" y="1852249"/>
            <a:ext cx="618923" cy="844567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7-Point Star 19"/>
          <p:cNvSpPr/>
          <p:nvPr/>
        </p:nvSpPr>
        <p:spPr>
          <a:xfrm>
            <a:off x="4990064" y="62661"/>
            <a:ext cx="3037142" cy="2875721"/>
          </a:xfrm>
          <a:prstGeom prst="star7">
            <a:avLst/>
          </a:prstGeom>
          <a:ln w="28575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حروف العلّة </a:t>
            </a:r>
          </a:p>
          <a:p>
            <a:pPr algn="ctr"/>
            <a:r>
              <a:rPr lang="ar-J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ا، و،ي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10310192" y="3309600"/>
            <a:ext cx="1881808" cy="18234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>
                <a:solidFill>
                  <a:schemeClr val="tx1"/>
                </a:solidFill>
              </a:rPr>
              <a:t>ضرب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8663609" y="3896139"/>
            <a:ext cx="1570381" cy="14243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سأل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6762540" y="3577321"/>
            <a:ext cx="1798365" cy="167130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شدّ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36834" y="2841320"/>
            <a:ext cx="9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سالم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65095" y="3346489"/>
            <a:ext cx="9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مهموز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3357" y="3001932"/>
            <a:ext cx="9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مضعّف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>
            <a:stCxn id="6" idx="5"/>
          </p:cNvCxnSpPr>
          <p:nvPr/>
        </p:nvCxnSpPr>
        <p:spPr>
          <a:xfrm>
            <a:off x="4055166" y="1852249"/>
            <a:ext cx="92579" cy="595782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6" idx="4"/>
            <a:endCxn id="34" idx="0"/>
          </p:cNvCxnSpPr>
          <p:nvPr/>
        </p:nvCxnSpPr>
        <p:spPr>
          <a:xfrm>
            <a:off x="3136837" y="2054086"/>
            <a:ext cx="113374" cy="155215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08454" y="1928124"/>
            <a:ext cx="252309" cy="71547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6"/>
          </p:cNvCxnSpPr>
          <p:nvPr/>
        </p:nvCxnSpPr>
        <p:spPr>
          <a:xfrm>
            <a:off x="4435550" y="1364973"/>
            <a:ext cx="750715" cy="155262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</p:cNvCxnSpPr>
          <p:nvPr/>
        </p:nvCxnSpPr>
        <p:spPr>
          <a:xfrm flipH="1">
            <a:off x="1329881" y="1364973"/>
            <a:ext cx="508243" cy="563151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49991" y="2968015"/>
            <a:ext cx="9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مثال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64041" y="2391669"/>
            <a:ext cx="9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أجوف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66507" y="3606236"/>
            <a:ext cx="9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ناقص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75943" y="2627657"/>
            <a:ext cx="96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لفيف مفروق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423" y="1575607"/>
            <a:ext cx="96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</a:rPr>
              <a:t>لفيف مقرون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4990064" y="3336105"/>
            <a:ext cx="1696274" cy="14243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وقف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3591458" y="2796971"/>
            <a:ext cx="1570381" cy="14243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سال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1196299" y="3413650"/>
            <a:ext cx="1744338" cy="16488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وعى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2522386" y="4093420"/>
            <a:ext cx="1734766" cy="14243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سعى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45556" y="2364495"/>
            <a:ext cx="1688071" cy="14243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كوى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0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1008">
        <p14:switch dir="r"/>
      </p:transition>
    </mc:Choice>
    <mc:Fallback xmlns="">
      <p:transition spd="slow" advTm="101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0" grpId="0" animBg="1"/>
      <p:bldP spid="21" grpId="0" animBg="1"/>
      <p:bldP spid="24" grpId="0" animBg="1"/>
      <p:bldP spid="25" grpId="0" animBg="1"/>
      <p:bldP spid="26" grpId="0"/>
      <p:bldP spid="27" grpId="0"/>
      <p:bldP spid="28" grpId="0"/>
      <p:bldP spid="32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951593" y="463820"/>
            <a:ext cx="4412974" cy="2358887"/>
          </a:xfrm>
          <a:prstGeom prst="cloudCallou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حروف نصب الفعل المضارع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764824" y="3412434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لن</a:t>
            </a:r>
            <a:endParaRPr lang="en-US" sz="3200" b="1" dirty="0"/>
          </a:p>
        </p:txBody>
      </p:sp>
      <p:sp>
        <p:nvSpPr>
          <p:cNvPr id="6" name="Oval 5"/>
          <p:cNvSpPr/>
          <p:nvPr/>
        </p:nvSpPr>
        <p:spPr>
          <a:xfrm>
            <a:off x="6960705" y="5473145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لام التعليل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8532743" y="4187685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كي</a:t>
            </a:r>
            <a:endParaRPr lang="en-US" sz="3200" b="1" dirty="0"/>
          </a:p>
        </p:txBody>
      </p:sp>
      <p:sp>
        <p:nvSpPr>
          <p:cNvPr id="8" name="Oval 7"/>
          <p:cNvSpPr/>
          <p:nvPr/>
        </p:nvSpPr>
        <p:spPr>
          <a:xfrm>
            <a:off x="10118034" y="5201472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حتى</a:t>
            </a:r>
            <a:endParaRPr lang="en-US" sz="3200" b="1" dirty="0"/>
          </a:p>
        </p:txBody>
      </p:sp>
      <p:sp>
        <p:nvSpPr>
          <p:cNvPr id="9" name="Oval 8"/>
          <p:cNvSpPr/>
          <p:nvPr/>
        </p:nvSpPr>
        <p:spPr>
          <a:xfrm>
            <a:off x="10118034" y="3094382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أن</a:t>
            </a:r>
            <a:endParaRPr lang="en-US" sz="3200" b="1" dirty="0"/>
          </a:p>
        </p:txBody>
      </p:sp>
      <p:sp>
        <p:nvSpPr>
          <p:cNvPr id="10" name="Cloud Callout 9"/>
          <p:cNvSpPr/>
          <p:nvPr/>
        </p:nvSpPr>
        <p:spPr>
          <a:xfrm>
            <a:off x="1073425" y="1133059"/>
            <a:ext cx="4412974" cy="2358887"/>
          </a:xfrm>
          <a:prstGeom prst="cloudCallou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حروف جزم الفعل المضارع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5562" y="3710603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لا الناهية</a:t>
            </a:r>
            <a:endParaRPr lang="en-US" sz="2400" b="1" dirty="0"/>
          </a:p>
        </p:txBody>
      </p:sp>
      <p:sp>
        <p:nvSpPr>
          <p:cNvPr id="13" name="Oval 12"/>
          <p:cNvSpPr/>
          <p:nvPr/>
        </p:nvSpPr>
        <p:spPr>
          <a:xfrm>
            <a:off x="819976" y="5473145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لم</a:t>
            </a:r>
            <a:endParaRPr lang="en-US" sz="3200" b="1" dirty="0"/>
          </a:p>
        </p:txBody>
      </p:sp>
      <p:sp>
        <p:nvSpPr>
          <p:cNvPr id="14" name="Oval 13"/>
          <p:cNvSpPr/>
          <p:nvPr/>
        </p:nvSpPr>
        <p:spPr>
          <a:xfrm>
            <a:off x="2469863" y="4260573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إن</a:t>
            </a:r>
            <a:endParaRPr lang="en-US" sz="3200" b="1" dirty="0"/>
          </a:p>
        </p:txBody>
      </p:sp>
      <p:sp>
        <p:nvSpPr>
          <p:cNvPr id="15" name="Oval 14"/>
          <p:cNvSpPr/>
          <p:nvPr/>
        </p:nvSpPr>
        <p:spPr>
          <a:xfrm>
            <a:off x="2398640" y="5705061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/>
              <a:t>لام الأمر</a:t>
            </a:r>
            <a:endParaRPr lang="en-US" sz="2800" b="1" dirty="0"/>
          </a:p>
        </p:txBody>
      </p:sp>
      <p:sp>
        <p:nvSpPr>
          <p:cNvPr id="16" name="Oval 15"/>
          <p:cNvSpPr/>
          <p:nvPr/>
        </p:nvSpPr>
        <p:spPr>
          <a:xfrm>
            <a:off x="4202598" y="5181599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لمّا</a:t>
            </a:r>
            <a:endParaRPr lang="en-US" sz="3200" b="1" dirty="0"/>
          </a:p>
        </p:txBody>
      </p:sp>
      <p:sp>
        <p:nvSpPr>
          <p:cNvPr id="17" name="Oval 16"/>
          <p:cNvSpPr/>
          <p:nvPr/>
        </p:nvSpPr>
        <p:spPr>
          <a:xfrm>
            <a:off x="3743534" y="3664224"/>
            <a:ext cx="1179443" cy="8481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أدوات الشرط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07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688">
        <p15:prstTrans prst="peelOff"/>
      </p:transition>
    </mc:Choice>
    <mc:Fallback xmlns="">
      <p:transition spd="slow" advTm="39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207" y="935993"/>
            <a:ext cx="4548809" cy="826545"/>
          </a:xfrm>
        </p:spPr>
        <p:txBody>
          <a:bodyPr/>
          <a:lstStyle/>
          <a:p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يملكُ المُسلم أخلاقًا حسنة.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2-Point Star 3"/>
          <p:cNvSpPr/>
          <p:nvPr/>
        </p:nvSpPr>
        <p:spPr>
          <a:xfrm rot="20606412">
            <a:off x="113778" y="208965"/>
            <a:ext cx="1616765" cy="1033669"/>
          </a:xfrm>
          <a:prstGeom prst="star32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أعرب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0687" y="935992"/>
            <a:ext cx="6002145" cy="82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مرفوع وعلامة رفعه الضمة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23583" y="2247217"/>
            <a:ext cx="3793433" cy="82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لن يُسافرَ أبي اليوم.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0687" y="2247217"/>
            <a:ext cx="6002145" cy="82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منصوب وعلامة نصبه الفتحة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9060" y="3515256"/>
            <a:ext cx="4827102" cy="826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لم أستمتعْ بمشاهدة المباراة.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0688" y="3515255"/>
            <a:ext cx="6002145" cy="82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مجزوم وعلامة جزمه السكون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46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627">
        <p15:prstTrans prst="prestige"/>
      </p:transition>
    </mc:Choice>
    <mc:Fallback xmlns="">
      <p:transition spd="slow" advTm="36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172" y="166914"/>
            <a:ext cx="8610600" cy="1295400"/>
          </a:xfrm>
          <a:scene3d>
            <a:camera prst="perspectiveAbove"/>
            <a:lightRig rig="threePt" dir="t"/>
          </a:scene3d>
        </p:spPr>
        <p:txBody>
          <a:bodyPr>
            <a:normAutofit/>
          </a:bodyPr>
          <a:lstStyle/>
          <a:p>
            <a:r>
              <a:rPr lang="ar-JO" sz="44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أعرب الفعل المضارع في الجمل الآتية</a:t>
            </a:r>
            <a:endParaRPr lang="en-US" sz="4400" b="1" i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51781"/>
            <a:ext cx="5311775" cy="4120162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Clr>
                <a:schemeClr val="accent1"/>
              </a:buClr>
            </a:pPr>
            <a:r>
              <a:rPr lang="ar-JO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منصوب وعلامة نصبه الفتحة</a:t>
            </a:r>
          </a:p>
          <a:p>
            <a:pPr algn="r" rtl="1">
              <a:lnSpc>
                <a:spcPct val="200000"/>
              </a:lnSpc>
              <a:buClr>
                <a:schemeClr val="accent1"/>
              </a:buClr>
            </a:pPr>
            <a:r>
              <a:rPr lang="ar-JO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مرفوع وعلامة رفعه الضمة</a:t>
            </a:r>
          </a:p>
          <a:p>
            <a:pPr algn="r" rtl="1">
              <a:lnSpc>
                <a:spcPct val="200000"/>
              </a:lnSpc>
              <a:buClr>
                <a:schemeClr val="accent1"/>
              </a:buClr>
            </a:pPr>
            <a:r>
              <a:rPr lang="ar-JO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مجزوم وعلامة جزمه السكون</a:t>
            </a:r>
          </a:p>
          <a:p>
            <a:pPr algn="r" rtl="1">
              <a:lnSpc>
                <a:spcPct val="200000"/>
              </a:lnSpc>
              <a:buClr>
                <a:schemeClr val="accent1"/>
              </a:buClr>
            </a:pPr>
            <a:r>
              <a:rPr lang="ar-JO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مرفوع وعلامة رفعه الضمة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029" y="2098523"/>
            <a:ext cx="6908799" cy="4120162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</a:pPr>
            <a:r>
              <a:rPr lang="ar-J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لن أستسلمَ للمرض.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</a:pPr>
            <a:r>
              <a:rPr lang="ar-J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تعالى : "الله لطيف بعباده يرزقُ من يشاءُ "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</a:pPr>
            <a:r>
              <a:rPr lang="ar-J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تعبثْ بممتلكات الآخرين.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</a:pPr>
            <a:r>
              <a:rPr lang="ar-J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الاختلاف في الرأي لا يُفسدُ الودّ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7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445">
        <p:blinds dir="vert"/>
      </p:transition>
    </mc:Choice>
    <mc:Fallback xmlns="">
      <p:transition spd="slow" advTm="5544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361712" y="275770"/>
            <a:ext cx="1712686" cy="97245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يسعى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5377536" y="275770"/>
            <a:ext cx="1712686" cy="97245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يدعو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436913" y="275770"/>
            <a:ext cx="1712686" cy="97245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يمشي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06971" y="1407885"/>
            <a:ext cx="3222171" cy="288834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تُقدر حركة الرفع والنصب على الفعل المعتل الآخر بالألف للتعذر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0050" y="1407885"/>
            <a:ext cx="3207659" cy="288834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تُقدر حركة الرفع (الضمة) على الفعل المعتل الآخر بالواو للثقل</a:t>
            </a:r>
          </a:p>
          <a:p>
            <a:pPr algn="ctr" rtl="1"/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وتظهر حركة النصب (الفتحة)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424" y="1407884"/>
            <a:ext cx="3207659" cy="283028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تُقدر حركة الرفع (الضمة) على الفعل المعتل الآخر بالياء للثقل</a:t>
            </a:r>
          </a:p>
          <a:p>
            <a:pPr algn="ctr"/>
            <a:r>
              <a:rPr lang="ar-J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وتظهر حركة النصب (الفتحة 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817427" y="4499428"/>
            <a:ext cx="2801257" cy="20174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فعل مضارع مرفوع وعلامة رفعه الضمة المقدرة للتعذر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33250" y="4499428"/>
            <a:ext cx="2801257" cy="20174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فعل مضارع مرفوع وعلامة رفعه الضمة المقدرة للثقل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92626" y="4499428"/>
            <a:ext cx="2801257" cy="20174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فعل مضارع مرفوع وعلامة رفعه الضمة المقدرة للثقل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817427" y="4499428"/>
            <a:ext cx="2801257" cy="2017486"/>
          </a:xfrm>
          <a:prstGeom prst="ellips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فعل مضارع منصوب وعلامة  نصبه الفتحة المقدرة للتعذر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33250" y="4499428"/>
            <a:ext cx="2801257" cy="2017486"/>
          </a:xfrm>
          <a:prstGeom prst="ellips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فعل مضارع منصوب وعلامة نصبه الفتحة الظاهرة على آخره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92624" y="4499428"/>
            <a:ext cx="2801257" cy="2017486"/>
          </a:xfrm>
          <a:prstGeom prst="ellips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فعل مضارع منصوب وعلامة نصبه الفتحة ظاهرة على آخره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3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5797">
        <p:dissolve/>
      </p:transition>
    </mc:Choice>
    <mc:Fallback xmlns="">
      <p:transition spd="slow" advTm="10579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71" y="1929191"/>
            <a:ext cx="3813627" cy="726924"/>
          </a:xfrm>
        </p:spPr>
        <p:txBody>
          <a:bodyPr/>
          <a:lstStyle/>
          <a:p>
            <a:r>
              <a:rPr lang="ar-JO" b="1" u="sng" dirty="0"/>
              <a:t>يلهو</a:t>
            </a:r>
            <a:r>
              <a:rPr lang="ar-JO" b="1" dirty="0"/>
              <a:t> الأطفال ببراءةٍ.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998" y="420838"/>
            <a:ext cx="10490200" cy="95567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/>
          </a:bodyPr>
          <a:lstStyle/>
          <a:p>
            <a:r>
              <a:rPr lang="ar-JO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أعرب ما تحته خط إعرابًا تامًا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19315" y="1957011"/>
            <a:ext cx="8011886" cy="7269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مرفوع وعلامة رفعه الضمة المقدرة للثقل</a:t>
            </a:r>
            <a:r>
              <a:rPr lang="ar-JO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92571" y="3068563"/>
            <a:ext cx="3813627" cy="7269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b="1" dirty="0"/>
              <a:t>لن يرتقيَ إلا المخلص.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9315" y="3068563"/>
            <a:ext cx="8011886" cy="7269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منصوب وعلامة نصبه الفتحة الظاهرة على آخره</a:t>
            </a:r>
            <a:r>
              <a:rPr lang="ar-JO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15942" y="4165528"/>
            <a:ext cx="3813627" cy="7269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b="1" dirty="0"/>
              <a:t>أعطيتُك حقك حتى ترضى.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19315" y="4165528"/>
            <a:ext cx="8011886" cy="7269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منصوب وعلامة نصبه الفتحة المقدرة للتعذر</a:t>
            </a:r>
            <a:r>
              <a:rPr lang="ar-JO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3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983">
        <p14:ripple/>
      </p:transition>
    </mc:Choice>
    <mc:Fallback xmlns="">
      <p:transition spd="slow" advTm="49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-Point Star 4"/>
          <p:cNvSpPr/>
          <p:nvPr/>
        </p:nvSpPr>
        <p:spPr>
          <a:xfrm>
            <a:off x="6574971" y="443947"/>
            <a:ext cx="5283201" cy="4383314"/>
          </a:xfrm>
          <a:prstGeom prst="star7">
            <a:avLst/>
          </a:prstGeom>
          <a:gradFill>
            <a:gsLst>
              <a:gs pos="0">
                <a:schemeClr val="accent3">
                  <a:tint val="96000"/>
                  <a:satMod val="100000"/>
                  <a:lumMod val="104000"/>
                </a:schemeClr>
              </a:gs>
              <a:gs pos="30000">
                <a:schemeClr val="accent3">
                  <a:shade val="100000"/>
                  <a:satMod val="11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يُجزم الفعل المضارع المعتل الآخر بحذف حرف العلة من آخره</a:t>
            </a:r>
            <a:endParaRPr lang="en-US" sz="36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3831771" y="1857829"/>
            <a:ext cx="1596572" cy="7257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يسعى</a:t>
            </a:r>
            <a:endParaRPr lang="en-US" sz="3200" b="1" dirty="0"/>
          </a:p>
        </p:txBody>
      </p:sp>
      <p:sp>
        <p:nvSpPr>
          <p:cNvPr id="8" name="Oval 7"/>
          <p:cNvSpPr/>
          <p:nvPr/>
        </p:nvSpPr>
        <p:spPr>
          <a:xfrm>
            <a:off x="1088571" y="1857829"/>
            <a:ext cx="1596572" cy="7257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لم يسعَ</a:t>
            </a:r>
            <a:endParaRPr lang="en-US" sz="3200" b="1" dirty="0"/>
          </a:p>
        </p:txBody>
      </p:sp>
      <p:sp>
        <p:nvSpPr>
          <p:cNvPr id="9" name="Oval 8"/>
          <p:cNvSpPr/>
          <p:nvPr/>
        </p:nvSpPr>
        <p:spPr>
          <a:xfrm>
            <a:off x="3831771" y="4412343"/>
            <a:ext cx="1596572" cy="7257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يمشي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3831771" y="3135086"/>
            <a:ext cx="1596572" cy="7257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يدعو</a:t>
            </a:r>
            <a:endParaRPr lang="en-US" sz="3200" b="1" dirty="0"/>
          </a:p>
        </p:txBody>
      </p:sp>
      <p:sp>
        <p:nvSpPr>
          <p:cNvPr id="11" name="Oval 10"/>
          <p:cNvSpPr/>
          <p:nvPr/>
        </p:nvSpPr>
        <p:spPr>
          <a:xfrm>
            <a:off x="1088571" y="4412343"/>
            <a:ext cx="1596572" cy="7257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/>
              <a:t>لم يمشِ</a:t>
            </a:r>
            <a:endParaRPr lang="en-US" sz="2800" b="1" dirty="0"/>
          </a:p>
        </p:txBody>
      </p:sp>
      <p:sp>
        <p:nvSpPr>
          <p:cNvPr id="12" name="Oval 11"/>
          <p:cNvSpPr/>
          <p:nvPr/>
        </p:nvSpPr>
        <p:spPr>
          <a:xfrm>
            <a:off x="1088571" y="3135086"/>
            <a:ext cx="1596572" cy="7257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لم يدعُ</a:t>
            </a:r>
            <a:endParaRPr lang="en-US" sz="3200" b="1" dirty="0"/>
          </a:p>
        </p:txBody>
      </p:sp>
      <p:cxnSp>
        <p:nvCxnSpPr>
          <p:cNvPr id="14" name="Straight Arrow Connector 13"/>
          <p:cNvCxnSpPr>
            <a:stCxn id="6" idx="2"/>
            <a:endCxn id="8" idx="6"/>
          </p:cNvCxnSpPr>
          <p:nvPr/>
        </p:nvCxnSpPr>
        <p:spPr>
          <a:xfrm flipH="1">
            <a:off x="2685143" y="2220686"/>
            <a:ext cx="1146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685143" y="3497943"/>
            <a:ext cx="1146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85143" y="4775200"/>
            <a:ext cx="1146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1493393" y="5793722"/>
            <a:ext cx="9129486" cy="638629"/>
          </a:xfrm>
          <a:prstGeom prst="flowChartTerminator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 مجزوم وعلامة جزمه حذف حرف العلة من آخره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8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4824">
        <p14:shred/>
      </p:transition>
    </mc:Choice>
    <mc:Fallback xmlns="">
      <p:transition spd="slow" advTm="44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91702" y="1492194"/>
            <a:ext cx="7776029" cy="402412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JO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تلقَ النّاس إلا ببشاشة وسرور.</a:t>
            </a:r>
          </a:p>
          <a:p>
            <a:pPr algn="r" rtl="1">
              <a:lnSpc>
                <a:spcPct val="150000"/>
              </a:lnSpc>
            </a:pPr>
            <a:r>
              <a:rPr lang="ar-JO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يهوى معاذ كرة القدم.</a:t>
            </a:r>
          </a:p>
          <a:p>
            <a:pPr algn="r" rtl="1">
              <a:lnSpc>
                <a:spcPct val="150000"/>
              </a:lnSpc>
            </a:pPr>
            <a:r>
              <a:rPr lang="ar-JO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تعالى: "ولا تمشِ في الأرض مرحًا"</a:t>
            </a:r>
          </a:p>
          <a:p>
            <a:pPr algn="r" rtl="1">
              <a:lnSpc>
                <a:spcPct val="150000"/>
              </a:lnSpc>
            </a:pPr>
            <a:r>
              <a:rPr lang="ar-JO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قد يزّلُ المرء لكنّ الله يعفو.</a:t>
            </a:r>
          </a:p>
          <a:p>
            <a:pPr algn="r" rtl="1">
              <a:lnSpc>
                <a:spcPct val="150000"/>
              </a:lnSpc>
            </a:pPr>
            <a:r>
              <a:rPr lang="ar-JO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يلتقي الخطّان المتوازيان.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5225142" y="246743"/>
            <a:ext cx="6604000" cy="84182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ln w="66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أعرب الفعل المضارع </a:t>
            </a:r>
            <a:endParaRPr lang="en-US" sz="4400" b="1" dirty="0">
              <a:ln w="66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10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9128">
        <p15:prstTrans prst="pageCurlDouble"/>
      </p:transition>
    </mc:Choice>
    <mc:Fallback xmlns="">
      <p:transition spd="slow" advTm="79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3|1.4|4|1.6|2.5|10.4|1.3|2.7|7.2|1.5|7.7|7.3|2.7|1.5|4.8|2.4|1.9|4.5|1.2|2.7|3.7|1.8|2.2|4.3|1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7|1.2|1.3|1.4|1.4|9.9|2.9|1.6|1.3|1.4|1.7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0.8|3.2|4.9|3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9.2|15.3|11.6|11.4|1.2|0.9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0.2|13.8|6.2|3.4|10.7|7.1|3|7.1|7.8|2.5|0.9|1.1|6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2.3|5|9.6|4.8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|2.7|1.1|6.9|2.2|1.5|6.4|2.4|1.1|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|8.3|20|12.2|18.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410</TotalTime>
  <Words>366</Words>
  <Application>Microsoft Office PowerPoint</Application>
  <PresentationFormat>Widescreen</PresentationFormat>
  <Paragraphs>89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Times New Roman</vt:lpstr>
      <vt:lpstr>Vapor Trail</vt:lpstr>
      <vt:lpstr>اللغة العربية</vt:lpstr>
      <vt:lpstr>PowerPoint Presentation</vt:lpstr>
      <vt:lpstr>PowerPoint Presentation</vt:lpstr>
      <vt:lpstr>يملكُ المُسلم أخلاقًا حسنة.</vt:lpstr>
      <vt:lpstr>أعرب الفعل المضارع في الجمل الآتية</vt:lpstr>
      <vt:lpstr>PowerPoint Presentation</vt:lpstr>
      <vt:lpstr>يلهو الأطفال ببراءةٍ.</vt:lpstr>
      <vt:lpstr>PowerPoint Presentation</vt:lpstr>
      <vt:lpstr>PowerPoint Presentation</vt:lpstr>
      <vt:lpstr>أشكركم أعزائي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اللغة العربية</dc:title>
  <dc:creator>Admin</dc:creator>
  <cp:lastModifiedBy>Admin</cp:lastModifiedBy>
  <cp:revision>50</cp:revision>
  <dcterms:created xsi:type="dcterms:W3CDTF">2020-12-08T08:21:33Z</dcterms:created>
  <dcterms:modified xsi:type="dcterms:W3CDTF">2026-02-27T10:24:46Z</dcterms:modified>
</cp:coreProperties>
</file>